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8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323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0" r:id="rId24"/>
    <p:sldId id="283" r:id="rId25"/>
    <p:sldId id="284" r:id="rId26"/>
    <p:sldId id="285" r:id="rId27"/>
    <p:sldId id="286" r:id="rId28"/>
    <p:sldId id="287" r:id="rId29"/>
    <p:sldId id="288" r:id="rId30"/>
    <p:sldId id="261" r:id="rId31"/>
    <p:sldId id="289" r:id="rId32"/>
    <p:sldId id="290" r:id="rId33"/>
    <p:sldId id="291" r:id="rId34"/>
    <p:sldId id="292" r:id="rId35"/>
    <p:sldId id="293" r:id="rId36"/>
    <p:sldId id="317" r:id="rId37"/>
    <p:sldId id="316" r:id="rId38"/>
    <p:sldId id="318" r:id="rId39"/>
    <p:sldId id="319" r:id="rId40"/>
    <p:sldId id="321" r:id="rId41"/>
    <p:sldId id="322" r:id="rId42"/>
    <p:sldId id="303" r:id="rId43"/>
    <p:sldId id="304" r:id="rId44"/>
    <p:sldId id="305" r:id="rId45"/>
    <p:sldId id="306" r:id="rId46"/>
    <p:sldId id="308" r:id="rId47"/>
    <p:sldId id="320" r:id="rId48"/>
    <p:sldId id="307" r:id="rId49"/>
    <p:sldId id="309" r:id="rId50"/>
    <p:sldId id="310" r:id="rId51"/>
    <p:sldId id="311" r:id="rId52"/>
    <p:sldId id="313" r:id="rId53"/>
    <p:sldId id="314" r:id="rId54"/>
    <p:sldId id="315" r:id="rId55"/>
    <p:sldId id="262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263" r:id="rId64"/>
    <p:sldId id="301" r:id="rId65"/>
    <p:sldId id="302" r:id="rId66"/>
    <p:sldId id="264" r:id="rId67"/>
    <p:sldId id="324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ckblatt + Inhaltsverzeichnis" id="{EC535208-8F53-4B6E-8A41-47DC66E28015}">
          <p14:sldIdLst>
            <p14:sldId id="256"/>
            <p14:sldId id="258"/>
          </p14:sldIdLst>
        </p14:section>
        <p14:section name="Relevanz" id="{A25ECFBB-2706-4DA3-8408-D538969539AF}">
          <p14:sldIdLst>
            <p14:sldId id="259"/>
            <p14:sldId id="265"/>
            <p14:sldId id="266"/>
            <p14:sldId id="267"/>
            <p14:sldId id="268"/>
            <p14:sldId id="269"/>
            <p14:sldId id="270"/>
            <p14:sldId id="323"/>
          </p14:sldIdLst>
        </p14:section>
        <p14:section name="Relevanz - Schweine" id="{DF2DFD55-12A0-4C3E-9C76-E7AE15080024}">
          <p14:sldIdLst>
            <p14:sldId id="271"/>
            <p14:sldId id="272"/>
          </p14:sldIdLst>
        </p14:section>
        <p14:section name="Relevanz - Rinder" id="{E6B2F9CC-D7EC-4128-80DA-991B82536AFF}">
          <p14:sldIdLst>
            <p14:sldId id="273"/>
            <p14:sldId id="274"/>
          </p14:sldIdLst>
        </p14:section>
        <p14:section name="Relevanz - Hühner" id="{A37FFDE8-2D73-49FE-ACFC-12DF5279640D}">
          <p14:sldIdLst>
            <p14:sldId id="275"/>
            <p14:sldId id="276"/>
          </p14:sldIdLst>
        </p14:section>
        <p14:section name="Relevanz - Pelztiere" id="{91905FAC-996C-472B-8899-9EF9C00A9997}">
          <p14:sldIdLst>
            <p14:sldId id="277"/>
            <p14:sldId id="278"/>
          </p14:sldIdLst>
        </p14:section>
        <p14:section name="Relevanz - Zirkusse" id="{384F3821-162E-4023-BE9B-55102F8DB0DB}">
          <p14:sldIdLst>
            <p14:sldId id="279"/>
            <p14:sldId id="280"/>
          </p14:sldIdLst>
        </p14:section>
        <p14:section name="Relevanz - Haustiere" id="{C7702ED2-4B84-41A4-A7A8-4AEF65703526}">
          <p14:sldIdLst>
            <p14:sldId id="281"/>
            <p14:sldId id="282"/>
          </p14:sldIdLst>
        </p14:section>
        <p14:section name="Ursachen" id="{1B599B88-9A3C-4151-B8EC-B5385DBBCEFE}">
          <p14:sldIdLst>
            <p14:sldId id="260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Ethik" id="{BAF51063-2CBF-41C5-8901-C0546AAC3766}">
          <p14:sldIdLst>
            <p14:sldId id="261"/>
            <p14:sldId id="289"/>
            <p14:sldId id="290"/>
            <p14:sldId id="291"/>
            <p14:sldId id="292"/>
            <p14:sldId id="293"/>
            <p14:sldId id="317"/>
            <p14:sldId id="316"/>
            <p14:sldId id="318"/>
            <p14:sldId id="319"/>
            <p14:sldId id="321"/>
            <p14:sldId id="322"/>
            <p14:sldId id="303"/>
            <p14:sldId id="304"/>
            <p14:sldId id="305"/>
            <p14:sldId id="306"/>
            <p14:sldId id="308"/>
            <p14:sldId id="320"/>
            <p14:sldId id="307"/>
            <p14:sldId id="309"/>
            <p14:sldId id="310"/>
            <p14:sldId id="311"/>
            <p14:sldId id="313"/>
            <p14:sldId id="314"/>
            <p14:sldId id="315"/>
          </p14:sldIdLst>
        </p14:section>
        <p14:section name="Handlung" id="{CEB2D34B-5059-4133-87DC-87209E87E683}">
          <p14:sldIdLst>
            <p14:sldId id="262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Termine" id="{C5448C77-7546-4B84-8FFE-7DB13A0E8486}">
          <p14:sldIdLst>
            <p14:sldId id="263"/>
            <p14:sldId id="301"/>
            <p14:sldId id="302"/>
          </p14:sldIdLst>
        </p14:section>
        <p14:section name="Diskussion" id="{94E76773-D2B5-4DAB-AD49-1506A2B2BA75}">
          <p14:sldIdLst>
            <p14:sldId id="264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76F"/>
    <a:srgbClr val="4EA72E"/>
    <a:srgbClr val="196B24"/>
    <a:srgbClr val="0F4016"/>
    <a:srgbClr val="994010"/>
    <a:srgbClr val="0D3A4E"/>
    <a:srgbClr val="A02B93"/>
    <a:srgbClr val="0F9ED5"/>
    <a:srgbClr val="E97132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>
        <p:scale>
          <a:sx n="66" d="100"/>
          <a:sy n="66" d="100"/>
        </p:scale>
        <p:origin x="5472" y="20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Landsäugetiere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Landsäuger</c:v>
                </c:pt>
              </c:strCache>
            </c:strRef>
          </c:tx>
          <c:spPr>
            <a:ln w="1270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rgbClr val="AE201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8CD-4C3D-ADC0-FAA92563E6DB}"/>
              </c:ext>
            </c:extLst>
          </c:dPt>
          <c:dPt>
            <c:idx val="1"/>
            <c:bubble3D val="0"/>
            <c:spPr>
              <a:solidFill>
                <a:srgbClr val="0A939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8CD-4C3D-ADC0-FAA92563E6DB}"/>
              </c:ext>
            </c:extLst>
          </c:dPt>
          <c:dPt>
            <c:idx val="2"/>
            <c:bubble3D val="0"/>
            <c:spPr>
              <a:solidFill>
                <a:srgbClr val="EE9B00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8CD-4C3D-ADC0-FAA92563E6D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4410827-70C2-409C-9540-AEDA53D130E1}" type="CATEGORYNAME">
                      <a:rPr lang="en-US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8CD-4C3D-ADC0-FAA92563E6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t>“</a:t>
                    </a:r>
                    <a:fld id="{814436CF-8AD2-44DB-BE4B-16306F821B79}" type="CATEGORYNAME">
                      <a:rPr lang="en-US" smtClean="0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pPr/>
                      <a:t>[RUBRIKENNAME]</a:t>
                    </a:fld>
                    <a:r>
                      <a: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t>”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8CD-4C3D-ADC0-FAA92563E6D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6A949FB-0BA2-47B4-93C9-14BC3EEA30A9}" type="CATEGORYNAME">
                      <a:rPr lang="en-US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8CD-4C3D-ADC0-FAA92563E6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Menschen</c:v>
                </c:pt>
                <c:pt idx="1">
                  <c:v>Nutztiere</c:v>
                </c:pt>
                <c:pt idx="2">
                  <c:v>Wildtiere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36</c:v>
                </c:pt>
                <c:pt idx="1">
                  <c:v>60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D-4C3D-ADC0-FAA92563E6D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Davon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B09-49DB-BD20-412C3B0FE37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B09-49DB-BD20-412C3B0FE37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B09-49DB-BD20-412C3B0FE3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Menschen</c:v>
                </c:pt>
                <c:pt idx="1">
                  <c:v>Nutztiere</c:v>
                </c:pt>
                <c:pt idx="2">
                  <c:v>Wildtiere</c:v>
                </c:pt>
              </c:strCache>
            </c:strRef>
          </c:cat>
          <c:val>
            <c:numRef>
              <c:f>Tabelle1!$C$2:$C$4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8CD-4C3D-ADC0-FAA92563E6DB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r>
              <a:rPr lang="en-US" dirty="0" err="1"/>
              <a:t>Proteingehalt</a:t>
            </a:r>
            <a:r>
              <a:rPr lang="en-US" dirty="0"/>
              <a:t> auf 100g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4EA72E"/>
            </a:solidFill>
            <a:ln w="0" cmpd="dbl">
              <a:noFill/>
            </a:ln>
            <a:effectLst>
              <a:outerShdw blurRad="50800" algn="ctr" rotWithShape="0">
                <a:srgbClr val="4EA72E"/>
              </a:outerShdw>
            </a:effectLst>
          </c:spPr>
          <c:invertIfNegative val="0"/>
          <c:dPt>
            <c:idx val="2"/>
            <c:invertIfNegative val="0"/>
            <c:bubble3D val="0"/>
            <c:spPr>
              <a:solidFill>
                <a:srgbClr val="EF476F"/>
              </a:solidFill>
              <a:ln w="0" cmpd="dbl">
                <a:noFill/>
              </a:ln>
              <a:effectLst>
                <a:outerShdw blurRad="50800" algn="ctr" rotWithShape="0">
                  <a:srgbClr val="EF476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8C1-4B6F-AC0F-E633DC4D2F6C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  <a:ln w="0" cmpd="dbl">
                <a:noFill/>
              </a:ln>
              <a:effectLst>
                <a:outerShdw blurRad="50800" algn="ctr" rotWithShape="0">
                  <a:srgbClr val="FFC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8C1-4B6F-AC0F-E633DC4D2F6C}"/>
              </c:ext>
            </c:extLst>
          </c:dPt>
          <c:dPt>
            <c:idx val="28"/>
            <c:invertIfNegative val="0"/>
            <c:bubble3D val="0"/>
            <c:spPr>
              <a:solidFill>
                <a:srgbClr val="FFC000"/>
              </a:solidFill>
              <a:ln w="0" cmpd="dbl">
                <a:noFill/>
              </a:ln>
              <a:effectLst>
                <a:outerShdw blurRad="50800" algn="ctr" rotWithShape="0">
                  <a:srgbClr val="FFC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8C1-4B6F-AC0F-E633DC4D2F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Tabelle1!$A$2:$A$31</c:f>
              <c:strCache>
                <c:ptCount val="30"/>
                <c:pt idx="0">
                  <c:v>Kürbiskerne</c:v>
                </c:pt>
                <c:pt idx="1">
                  <c:v>Hanfsamen (geschält)</c:v>
                </c:pt>
                <c:pt idx="2">
                  <c:v>Hühnerbrust</c:v>
                </c:pt>
                <c:pt idx="3">
                  <c:v>Erdnussbutter</c:v>
                </c:pt>
                <c:pt idx="4">
                  <c:v>Rote Linsen</c:v>
                </c:pt>
                <c:pt idx="5">
                  <c:v>Leinensamen</c:v>
                </c:pt>
                <c:pt idx="6">
                  <c:v>Seitan, Natur</c:v>
                </c:pt>
                <c:pt idx="7">
                  <c:v>Sonnenblumenkerne</c:v>
                </c:pt>
                <c:pt idx="8">
                  <c:v>Pistazien</c:v>
                </c:pt>
                <c:pt idx="9">
                  <c:v>Mandeln</c:v>
                </c:pt>
                <c:pt idx="10">
                  <c:v>Cashewkerne</c:v>
                </c:pt>
                <c:pt idx="11">
                  <c:v>Tempeh</c:v>
                </c:pt>
                <c:pt idx="12">
                  <c:v>Sojabohnen</c:v>
                </c:pt>
                <c:pt idx="13">
                  <c:v>Sesam</c:v>
                </c:pt>
                <c:pt idx="14">
                  <c:v>Chiasamen</c:v>
                </c:pt>
                <c:pt idx="15">
                  <c:v>Tofu, Natur</c:v>
                </c:pt>
                <c:pt idx="16">
                  <c:v>Lupinensamen</c:v>
                </c:pt>
                <c:pt idx="17">
                  <c:v>Walnüsse</c:v>
                </c:pt>
                <c:pt idx="18">
                  <c:v>Amaranth</c:v>
                </c:pt>
                <c:pt idx="19">
                  <c:v>ganzes Ei</c:v>
                </c:pt>
                <c:pt idx="20">
                  <c:v>Haferflocken</c:v>
                </c:pt>
                <c:pt idx="21">
                  <c:v>Quinoa</c:v>
                </c:pt>
                <c:pt idx="22">
                  <c:v>Volkornbrot</c:v>
                </c:pt>
                <c:pt idx="23">
                  <c:v>Kidneybohnen</c:v>
                </c:pt>
                <c:pt idx="24">
                  <c:v>Kichererbsen</c:v>
                </c:pt>
                <c:pt idx="25">
                  <c:v>Linsen</c:v>
                </c:pt>
                <c:pt idx="26">
                  <c:v>Erbsen</c:v>
                </c:pt>
                <c:pt idx="27">
                  <c:v>Grünkohl</c:v>
                </c:pt>
                <c:pt idx="28">
                  <c:v>Kuhmilch</c:v>
                </c:pt>
                <c:pt idx="29">
                  <c:v>Sojamilch</c:v>
                </c:pt>
              </c:strCache>
            </c:strRef>
          </c:cat>
          <c:val>
            <c:numRef>
              <c:f>Tabelle1!$B$2:$B$31</c:f>
              <c:numCache>
                <c:formatCode>General</c:formatCode>
                <c:ptCount val="30"/>
                <c:pt idx="0">
                  <c:v>54</c:v>
                </c:pt>
                <c:pt idx="1">
                  <c:v>30</c:v>
                </c:pt>
                <c:pt idx="2">
                  <c:v>29</c:v>
                </c:pt>
                <c:pt idx="3">
                  <c:v>25</c:v>
                </c:pt>
                <c:pt idx="4">
                  <c:v>25</c:v>
                </c:pt>
                <c:pt idx="5">
                  <c:v>24</c:v>
                </c:pt>
                <c:pt idx="6">
                  <c:v>22</c:v>
                </c:pt>
                <c:pt idx="7">
                  <c:v>21</c:v>
                </c:pt>
                <c:pt idx="8">
                  <c:v>20</c:v>
                </c:pt>
                <c:pt idx="9">
                  <c:v>20</c:v>
                </c:pt>
                <c:pt idx="10">
                  <c:v>19</c:v>
                </c:pt>
                <c:pt idx="11">
                  <c:v>19</c:v>
                </c:pt>
                <c:pt idx="12">
                  <c:v>18</c:v>
                </c:pt>
                <c:pt idx="13">
                  <c:v>18</c:v>
                </c:pt>
                <c:pt idx="14">
                  <c:v>17</c:v>
                </c:pt>
                <c:pt idx="15">
                  <c:v>16</c:v>
                </c:pt>
                <c:pt idx="16">
                  <c:v>16</c:v>
                </c:pt>
                <c:pt idx="17">
                  <c:v>15</c:v>
                </c:pt>
                <c:pt idx="18">
                  <c:v>14</c:v>
                </c:pt>
                <c:pt idx="19">
                  <c:v>13</c:v>
                </c:pt>
                <c:pt idx="20">
                  <c:v>13</c:v>
                </c:pt>
                <c:pt idx="21">
                  <c:v>12</c:v>
                </c:pt>
                <c:pt idx="22">
                  <c:v>10</c:v>
                </c:pt>
                <c:pt idx="23">
                  <c:v>9</c:v>
                </c:pt>
                <c:pt idx="24">
                  <c:v>8</c:v>
                </c:pt>
                <c:pt idx="25">
                  <c:v>8</c:v>
                </c:pt>
                <c:pt idx="26">
                  <c:v>6</c:v>
                </c:pt>
                <c:pt idx="27">
                  <c:v>4.5</c:v>
                </c:pt>
                <c:pt idx="28">
                  <c:v>3.5</c:v>
                </c:pt>
                <c:pt idx="29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C1-4B6F-AC0F-E633DC4D2F6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91006639"/>
        <c:axId val="1091007119"/>
      </c:barChart>
      <c:catAx>
        <c:axId val="10910066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endParaRPr lang="de-DE"/>
          </a:p>
        </c:txPr>
        <c:crossAx val="1091007119"/>
        <c:crosses val="autoZero"/>
        <c:auto val="1"/>
        <c:lblAlgn val="ctr"/>
        <c:lblOffset val="100"/>
        <c:noMultiLvlLbl val="0"/>
      </c:catAx>
      <c:valAx>
        <c:axId val="109100711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91006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Vögel</a:t>
            </a:r>
            <a:endParaRPr lang="en-US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Vögel</c:v>
                </c:pt>
              </c:strCache>
            </c:strRef>
          </c:tx>
          <c:spPr>
            <a:ln w="1270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rgbClr val="08919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55-4724-A5D8-B179ADE8609A}"/>
              </c:ext>
            </c:extLst>
          </c:dPt>
          <c:dPt>
            <c:idx val="1"/>
            <c:bubble3D val="0"/>
            <c:spPr>
              <a:solidFill>
                <a:srgbClr val="EB9900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55-4724-A5D8-B179ADE8609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4410827-70C2-409C-9540-AEDA53D130E1}" type="CATEGORYNAME">
                      <a:rPr lang="en-US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E55-4724-A5D8-B179ADE860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14436CF-8AD2-44DB-BE4B-16306F821B79}" type="CATEGORYNAME">
                      <a:rPr lang="en-US">
                        <a:solidFill>
                          <a:schemeClr val="bg1">
                            <a:lumMod val="95000"/>
                          </a:schemeClr>
                        </a:solidFill>
                        <a:latin typeface="Heebo Thin" pitchFamily="2" charset="-79"/>
                        <a:cs typeface="Heebo Thin" pitchFamily="2" charset="-79"/>
                      </a:rPr>
                      <a:pPr/>
                      <a:t>[RUBRIKENNAME]</a:t>
                    </a:fld>
                    <a:endParaRPr lang="de-DE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E55-4724-A5D8-B179ADE86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"Nutztier"-Vögel</c:v>
                </c:pt>
                <c:pt idx="1">
                  <c:v>Wildvögel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55-4724-A5D8-B179ADE860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Davon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E55-4724-A5D8-B179ADE8609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E55-4724-A5D8-B179ADE860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"Nutztier"-Vögel</c:v>
                </c:pt>
                <c:pt idx="1">
                  <c:v>Wildvögel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E55-4724-A5D8-B179ADE8609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Schlachtzahlen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 in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Millionen</a:t>
            </a:r>
            <a:endParaRPr lang="en-US" dirty="0">
              <a:solidFill>
                <a:schemeClr val="bg1">
                  <a:lumMod val="95000"/>
                </a:schemeClr>
              </a:solidFill>
              <a:latin typeface="Heebo Thin" pitchFamily="2" charset="-79"/>
              <a:cs typeface="Heebo Thin" pitchFamily="2" charset="-79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Zahlen in Mio.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D166"/>
              </a:solidFill>
              <a:ln>
                <a:noFill/>
              </a:ln>
              <a:effectLst>
                <a:outerShdw blurRad="50800" algn="ctr" rotWithShape="0">
                  <a:srgbClr val="FFC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B05-406A-A3E6-C3216E9AE806}"/>
              </c:ext>
            </c:extLst>
          </c:dPt>
          <c:dPt>
            <c:idx val="1"/>
            <c:invertIfNegative val="0"/>
            <c:bubble3D val="0"/>
            <c:spPr>
              <a:solidFill>
                <a:srgbClr val="EF476F"/>
              </a:solidFill>
              <a:ln>
                <a:noFill/>
              </a:ln>
              <a:effectLst>
                <a:outerShdw blurRad="50800" algn="ctr" rotWithShape="0">
                  <a:srgbClr val="EF476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B05-406A-A3E6-C3216E9AE806}"/>
              </c:ext>
            </c:extLst>
          </c:dPt>
          <c:dPt>
            <c:idx val="2"/>
            <c:invertIfNegative val="0"/>
            <c:bubble3D val="0"/>
            <c:spPr>
              <a:solidFill>
                <a:srgbClr val="06D6A0"/>
              </a:solidFill>
              <a:ln>
                <a:noFill/>
              </a:ln>
              <a:effectLst>
                <a:outerShdw blurRad="50800" algn="ctr" rotWithShape="0">
                  <a:srgbClr val="06D6A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B05-406A-A3E6-C3216E9AE806}"/>
              </c:ext>
            </c:extLst>
          </c:dPt>
          <c:dPt>
            <c:idx val="3"/>
            <c:invertIfNegative val="0"/>
            <c:bubble3D val="0"/>
            <c:spPr>
              <a:solidFill>
                <a:srgbClr val="118AB2"/>
              </a:solidFill>
              <a:ln>
                <a:noFill/>
              </a:ln>
              <a:effectLst>
                <a:outerShdw blurRad="50800" algn="ctr" rotWithShape="0">
                  <a:srgbClr val="118AB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B05-406A-A3E6-C3216E9AE806}"/>
              </c:ext>
            </c:extLst>
          </c:dPt>
          <c:dPt>
            <c:idx val="4"/>
            <c:invertIfNegative val="0"/>
            <c:bubble3D val="0"/>
            <c:spPr>
              <a:solidFill>
                <a:srgbClr val="073B4C"/>
              </a:solidFill>
              <a:ln>
                <a:noFill/>
              </a:ln>
              <a:effectLst>
                <a:outerShdw blurRad="50800" algn="ctr" rotWithShape="0">
                  <a:srgbClr val="118AB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5B05-406A-A3E6-C3216E9AE8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Tabelle1!$A$2:$A$6</c:f>
              <c:strCache>
                <c:ptCount val="5"/>
                <c:pt idx="0">
                  <c:v>Hühhner</c:v>
                </c:pt>
                <c:pt idx="1">
                  <c:v>Schweine</c:v>
                </c:pt>
                <c:pt idx="2">
                  <c:v>Puten</c:v>
                </c:pt>
                <c:pt idx="3">
                  <c:v>Hennen</c:v>
                </c:pt>
                <c:pt idx="4">
                  <c:v>andere Tiere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626.5</c:v>
                </c:pt>
                <c:pt idx="1">
                  <c:v>44</c:v>
                </c:pt>
                <c:pt idx="2">
                  <c:v>31</c:v>
                </c:pt>
                <c:pt idx="3">
                  <c:v>29</c:v>
                </c:pt>
                <c:pt idx="4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5-406A-A3E6-C3216E9AE8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22916752"/>
        <c:axId val="1822913392"/>
      </c:barChart>
      <c:catAx>
        <c:axId val="182291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endParaRPr lang="de-DE"/>
          </a:p>
        </c:txPr>
        <c:crossAx val="1822913392"/>
        <c:crosses val="autoZero"/>
        <c:auto val="1"/>
        <c:lblAlgn val="ctr"/>
        <c:lblOffset val="100"/>
        <c:noMultiLvlLbl val="0"/>
      </c:catAx>
      <c:valAx>
        <c:axId val="1822913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2291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r>
              <a:rPr lang="de-DE" dirty="0"/>
              <a:t>Preis in USD / Essen am Tag (2017)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Benchmark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101600" algn="ctr" rotWithShape="0">
                <a:srgbClr val="1A759F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A759F"/>
              </a:solidFill>
              <a:ln>
                <a:noFill/>
              </a:ln>
              <a:effectLst>
                <a:outerShdw blurRad="101600" algn="ctr" rotWithShape="0">
                  <a:srgbClr val="1A759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7B2-46CB-BBA3-978F626B18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5.7</c:v>
                </c:pt>
                <c:pt idx="1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B2-46CB-BBA3-978F626B18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Vegan - Gemüse</c:v>
                </c:pt>
              </c:strCache>
            </c:strRef>
          </c:tx>
          <c:spPr>
            <a:solidFill>
              <a:srgbClr val="52B69A"/>
            </a:solidFill>
            <a:ln>
              <a:noFill/>
            </a:ln>
            <a:effectLst>
              <a:outerShdw blurRad="101600" algn="ctr" rotWithShape="0">
                <a:srgbClr val="52B69A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5.7</c:v>
                </c:pt>
                <c:pt idx="1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B2-46CB-BBA3-978F626B189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Vegan - Getreide</c:v>
                </c:pt>
              </c:strCache>
            </c:strRef>
          </c:tx>
          <c:spPr>
            <a:solidFill>
              <a:srgbClr val="D9ED92"/>
            </a:solidFill>
            <a:ln>
              <a:noFill/>
            </a:ln>
            <a:effectLst>
              <a:outerShdw blurRad="101600" algn="ctr" rotWithShape="0">
                <a:srgbClr val="D9ED92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5.09</c:v>
                </c:pt>
                <c:pt idx="1">
                  <c:v>5.17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B2-46CB-BBA3-978F626B18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3569087"/>
        <c:axId val="903558047"/>
      </c:barChart>
      <c:catAx>
        <c:axId val="90356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endParaRPr lang="de-DE"/>
          </a:p>
        </c:txPr>
        <c:crossAx val="903558047"/>
        <c:crosses val="autoZero"/>
        <c:auto val="1"/>
        <c:lblAlgn val="ctr"/>
        <c:lblOffset val="100"/>
        <c:noMultiLvlLbl val="0"/>
      </c:catAx>
      <c:valAx>
        <c:axId val="9035580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56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r>
              <a:rPr lang="de-DE" dirty="0"/>
              <a:t>Preis in USD / Essen am Tag (2050) - Inflation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Benchmark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101600" algn="ctr" rotWithShape="0">
                <a:srgbClr val="1A759F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A759F"/>
              </a:solidFill>
              <a:ln>
                <a:noFill/>
              </a:ln>
              <a:effectLst>
                <a:outerShdw blurRad="101600" algn="ctr" rotWithShape="0">
                  <a:srgbClr val="1A759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7B2-46CB-BBA3-978F626B18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7.18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B2-46CB-BBA3-978F626B18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Vegan - Gemüse</c:v>
                </c:pt>
              </c:strCache>
            </c:strRef>
          </c:tx>
          <c:spPr>
            <a:solidFill>
              <a:srgbClr val="52B69A"/>
            </a:solidFill>
            <a:ln>
              <a:noFill/>
            </a:ln>
            <a:effectLst>
              <a:outerShdw blurRad="101600" algn="ctr" rotWithShape="0">
                <a:srgbClr val="52B69A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6.88</c:v>
                </c:pt>
                <c:pt idx="1">
                  <c:v>6.92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B2-46CB-BBA3-978F626B189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Vegan - Getreide</c:v>
                </c:pt>
              </c:strCache>
            </c:strRef>
          </c:tx>
          <c:spPr>
            <a:solidFill>
              <a:srgbClr val="D9ED92"/>
            </a:solidFill>
            <a:ln>
              <a:noFill/>
            </a:ln>
            <a:effectLst>
              <a:outerShdw blurRad="101600" algn="ctr" rotWithShape="0">
                <a:srgbClr val="D9ED92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6.01</c:v>
                </c:pt>
                <c:pt idx="1">
                  <c:v>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B2-46CB-BBA3-978F626B18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3569087"/>
        <c:axId val="903558047"/>
      </c:barChart>
      <c:catAx>
        <c:axId val="90356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endParaRPr lang="de-DE"/>
          </a:p>
        </c:txPr>
        <c:crossAx val="903558047"/>
        <c:crosses val="autoZero"/>
        <c:auto val="1"/>
        <c:lblAlgn val="ctr"/>
        <c:lblOffset val="100"/>
        <c:noMultiLvlLbl val="0"/>
      </c:catAx>
      <c:valAx>
        <c:axId val="9035580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56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r>
              <a:rPr lang="de-DE" dirty="0"/>
              <a:t>Preis in USD / Essen am Tag (2050) – Klimawandel + Inflation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Benchmark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101600" algn="ctr" rotWithShape="0">
                <a:srgbClr val="1A759F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A759F"/>
              </a:solidFill>
              <a:ln>
                <a:noFill/>
              </a:ln>
              <a:effectLst>
                <a:outerShdw blurRad="101600" algn="ctr" rotWithShape="0">
                  <a:srgbClr val="1A759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7B2-46CB-BBA3-978F626B18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10.17</c:v>
                </c:pt>
                <c:pt idx="1">
                  <c:v>10.96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B2-46CB-BBA3-978F626B18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Vegan - Gemüse</c:v>
                </c:pt>
              </c:strCache>
            </c:strRef>
          </c:tx>
          <c:spPr>
            <a:solidFill>
              <a:srgbClr val="52B69A"/>
            </a:solidFill>
            <a:ln>
              <a:noFill/>
            </a:ln>
            <a:effectLst>
              <a:outerShdw blurRad="101600" algn="ctr" rotWithShape="0">
                <a:srgbClr val="52B69A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8.09</c:v>
                </c:pt>
                <c:pt idx="1">
                  <c:v>7.99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B2-46CB-BBA3-978F626B189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Vegan - Getreide</c:v>
                </c:pt>
              </c:strCache>
            </c:strRef>
          </c:tx>
          <c:spPr>
            <a:solidFill>
              <a:srgbClr val="D9ED92"/>
            </a:solidFill>
            <a:ln>
              <a:noFill/>
            </a:ln>
            <a:effectLst>
              <a:outerShdw blurRad="101600" algn="ctr" rotWithShape="0">
                <a:srgbClr val="D9ED92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Global</c:v>
                </c:pt>
                <c:pt idx="1">
                  <c:v>Deutschland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7.15</c:v>
                </c:pt>
                <c:pt idx="1">
                  <c:v>6.81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B2-46CB-BBA3-978F626B18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03569087"/>
        <c:axId val="903558047"/>
      </c:barChart>
      <c:catAx>
        <c:axId val="90356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endParaRPr lang="de-DE"/>
          </a:p>
        </c:txPr>
        <c:crossAx val="903558047"/>
        <c:crosses val="autoZero"/>
        <c:auto val="1"/>
        <c:lblAlgn val="ctr"/>
        <c:lblOffset val="100"/>
        <c:noMultiLvlLbl val="0"/>
      </c:catAx>
      <c:valAx>
        <c:axId val="9035580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356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r>
              <a:rPr lang="en-US" dirty="0"/>
              <a:t>Soja, </a:t>
            </a:r>
            <a:r>
              <a:rPr lang="en-US" dirty="0" err="1"/>
              <a:t>Anteile</a:t>
            </a:r>
            <a:r>
              <a:rPr lang="en-US" dirty="0"/>
              <a:t> in</a:t>
            </a:r>
            <a:r>
              <a:rPr lang="en-US" baseline="0" dirty="0"/>
              <a:t> %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Soja</c:v>
                </c:pt>
              </c:strCache>
            </c:strRef>
          </c:tx>
          <c:spPr>
            <a:ln cmpd="tri">
              <a:noFill/>
              <a:round/>
            </a:ln>
            <a:effectLst>
              <a:outerShdw blurRad="50800" dist="50800" dir="5400000" algn="ctr" rotWithShape="0">
                <a:srgbClr val="92D050"/>
              </a:outerShdw>
            </a:effectLst>
          </c:spPr>
          <c:dPt>
            <c:idx val="0"/>
            <c:bubble3D val="0"/>
            <c:spPr>
              <a:solidFill>
                <a:srgbClr val="92D050"/>
              </a:solidFill>
              <a:ln w="19050" cmpd="tri">
                <a:noFill/>
                <a:round/>
              </a:ln>
              <a:effectLst>
                <a:outerShdw blurRad="1016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E71-4FB2-847A-8F0BC3A25490}"/>
              </c:ext>
            </c:extLst>
          </c:dPt>
          <c:dPt>
            <c:idx val="1"/>
            <c:bubble3D val="0"/>
            <c:spPr>
              <a:solidFill>
                <a:srgbClr val="06D6A0"/>
              </a:solidFill>
              <a:ln w="19050" cmpd="tri">
                <a:noFill/>
                <a:round/>
              </a:ln>
              <a:effectLst>
                <a:outerShdw blurRad="101600" algn="ctr" rotWithShape="0">
                  <a:srgbClr val="06D6A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E71-4FB2-847A-8F0BC3A25490}"/>
              </c:ext>
            </c:extLst>
          </c:dPt>
          <c:dPt>
            <c:idx val="2"/>
            <c:bubble3D val="0"/>
            <c:spPr>
              <a:solidFill>
                <a:srgbClr val="EF476F"/>
              </a:solidFill>
              <a:ln w="19050" cmpd="tri">
                <a:noFill/>
                <a:round/>
              </a:ln>
              <a:effectLst>
                <a:outerShdw blurRad="101600" algn="ctr" rotWithShape="0">
                  <a:srgbClr val="EF476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E71-4FB2-847A-8F0BC3A254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Nahrungsmittel (Menschen)</c:v>
                </c:pt>
                <c:pt idx="1">
                  <c:v>Nahrungsmittel (Tiere, unverarbeitet)</c:v>
                </c:pt>
                <c:pt idx="2">
                  <c:v>Weiterverarbeitung (Tierfutter, Biotreibstoff, pflanzliche Öle)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13.91</c:v>
                </c:pt>
                <c:pt idx="1">
                  <c:v>30.92</c:v>
                </c:pt>
                <c:pt idx="2">
                  <c:v>320.05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1-4FB2-847A-8F0BC3A2549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i="0"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Heebo Thin" pitchFamily="2" charset="-79"/>
                <a:ea typeface="+mn-ea"/>
                <a:cs typeface="Heebo Thin" pitchFamily="2" charset="-79"/>
              </a:defRPr>
            </a:pPr>
            <a:r>
              <a:rPr lang="en-US" dirty="0"/>
              <a:t>Soja, </a:t>
            </a:r>
            <a:r>
              <a:rPr lang="en-US" dirty="0" err="1"/>
              <a:t>Anteile</a:t>
            </a:r>
            <a:r>
              <a:rPr lang="en-US" dirty="0"/>
              <a:t> in</a:t>
            </a:r>
            <a:r>
              <a:rPr lang="en-US" baseline="0" dirty="0"/>
              <a:t> %, </a:t>
            </a:r>
            <a:r>
              <a:rPr lang="en-US" baseline="0" dirty="0" err="1"/>
              <a:t>Kategorisiert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Soja</c:v>
                </c:pt>
              </c:strCache>
            </c:strRef>
          </c:tx>
          <c:spPr>
            <a:ln cmpd="tri">
              <a:noFill/>
              <a:round/>
            </a:ln>
            <a:effectLst>
              <a:outerShdw blurRad="50800" dist="50800" dir="5400000" algn="ctr" rotWithShape="0">
                <a:srgbClr val="92D050"/>
              </a:outerShdw>
            </a:effectLst>
          </c:spPr>
          <c:dPt>
            <c:idx val="0"/>
            <c:bubble3D val="0"/>
            <c:spPr>
              <a:solidFill>
                <a:srgbClr val="92D050"/>
              </a:solidFill>
              <a:ln w="19050" cmpd="tri">
                <a:noFill/>
                <a:round/>
              </a:ln>
              <a:effectLst>
                <a:outerShdw blurRad="1016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E71-4FB2-847A-8F0BC3A25490}"/>
              </c:ext>
            </c:extLst>
          </c:dPt>
          <c:dPt>
            <c:idx val="1"/>
            <c:bubble3D val="0"/>
            <c:spPr>
              <a:solidFill>
                <a:srgbClr val="06D6A0"/>
              </a:solidFill>
              <a:ln w="19050" cmpd="tri">
                <a:noFill/>
                <a:round/>
              </a:ln>
              <a:effectLst>
                <a:outerShdw blurRad="101600" algn="ctr" rotWithShape="0">
                  <a:srgbClr val="06D6A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E71-4FB2-847A-8F0BC3A25490}"/>
              </c:ext>
            </c:extLst>
          </c:dPt>
          <c:dPt>
            <c:idx val="2"/>
            <c:bubble3D val="0"/>
            <c:spPr>
              <a:solidFill>
                <a:srgbClr val="EF476F"/>
              </a:solidFill>
              <a:ln w="19050" cmpd="tri">
                <a:noFill/>
                <a:round/>
              </a:ln>
              <a:effectLst>
                <a:outerShdw blurRad="101600" algn="ctr" rotWithShape="0">
                  <a:srgbClr val="EF476F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E71-4FB2-847A-8F0BC3A254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Nahrungsmittel (Menschen)</c:v>
                </c:pt>
                <c:pt idx="1">
                  <c:v>Tierfutter</c:v>
                </c:pt>
                <c:pt idx="2">
                  <c:v>Industrie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20</c:v>
                </c:pt>
                <c:pt idx="1">
                  <c:v>76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71-4FB2-847A-8F0BC3A2549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i="0"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Regenwaldabholzung Weltweit, Gründe in %</c:v>
                </c:pt>
              </c:strCache>
            </c:strRef>
          </c:tx>
          <c:spPr>
            <a:ln>
              <a:noFill/>
            </a:ln>
            <a:effectLst>
              <a:outerShdw blurRad="50800" dist="50800" dir="5400000" algn="ctr" rotWithShape="0">
                <a:srgbClr val="156082"/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101600" algn="ctr" rotWithShape="0">
                  <a:srgbClr val="15608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D2F-4C1B-9AF3-D4696E4854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outerShdw blurRad="101600" algn="ctr" rotWithShape="0">
                  <a:srgbClr val="E97132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3D2F-4C1B-9AF3-D4696E4854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>
                <a:outerShdw blurRad="101600" algn="ctr" rotWithShape="0">
                  <a:srgbClr val="196B24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D2F-4C1B-9AF3-D4696E4854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101600" algn="ctr" rotWithShape="0">
                  <a:srgbClr val="0F9ED5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D2F-4C1B-9AF3-D4696E4854D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>
                <a:outerShdw blurRad="101600" algn="ctr" rotWithShape="0">
                  <a:srgbClr val="A02B93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D2F-4C1B-9AF3-D4696E4854D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>
                <a:outerShdw blurRad="50800" algn="ctr" rotWithShape="0">
                  <a:srgbClr val="4EA72E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3D2F-4C1B-9AF3-D4696E4854D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>
                <a:outerShdw blurRad="101600" algn="ctr" rotWithShape="0">
                  <a:srgbClr val="0D3A4E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D2F-4C1B-9AF3-D4696E4854D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>
                <a:outerShdw blurRad="101600" algn="ctr" rotWithShape="0">
                  <a:srgbClr val="99401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D2F-4C1B-9AF3-D4696E4854D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>
                <a:outerShdw blurRad="101600" algn="ctr" rotWithShape="0">
                  <a:srgbClr val="0F4016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D2F-4C1B-9AF3-D4696E4854D4}"/>
              </c:ext>
            </c:extLst>
          </c:dPt>
          <c:dLbls>
            <c:dLbl>
              <c:idx val="7"/>
              <c:layout>
                <c:manualLayout>
                  <c:x val="-5.7812500000000003E-2"/>
                  <c:y val="-0.1570312403401057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2F-4C1B-9AF3-D4696E4854D4}"/>
                </c:ext>
              </c:extLst>
            </c:dLbl>
            <c:dLbl>
              <c:idx val="8"/>
              <c:layout>
                <c:manualLayout>
                  <c:x val="4.8437499999999946E-2"/>
                  <c:y val="-0.1523437406284608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D2F-4C1B-9AF3-D4696E4854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ebo Thin" pitchFamily="2" charset="-79"/>
                    <a:ea typeface="+mn-ea"/>
                    <a:cs typeface="Heebo Thin" pitchFamily="2" charset="-79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Tabelle1!$A$2:$A$10</c:f>
              <c:strCache>
                <c:ptCount val="9"/>
                <c:pt idx="0">
                  <c:v>Rindfleisch</c:v>
                </c:pt>
                <c:pt idx="1">
                  <c:v>Ölsaaten</c:v>
                </c:pt>
                <c:pt idx="2">
                  <c:v>Forstwirtschaft</c:v>
                </c:pt>
                <c:pt idx="3">
                  <c:v>Getreide</c:v>
                </c:pt>
                <c:pt idx="4">
                  <c:v>Obst, Gemüse, Nüsse</c:v>
                </c:pt>
                <c:pt idx="5">
                  <c:v>Reis</c:v>
                </c:pt>
                <c:pt idx="6">
                  <c:v>Andere Kulturpflanzen</c:v>
                </c:pt>
                <c:pt idx="7">
                  <c:v>Zucker</c:v>
                </c:pt>
                <c:pt idx="8">
                  <c:v>Pflanzenfasern</c:v>
                </c:pt>
              </c:strCache>
            </c:strRef>
          </c:cat>
          <c:val>
            <c:numRef>
              <c:f>Tabelle1!$B$2:$B$10</c:f>
              <c:numCache>
                <c:formatCode>0.00%</c:formatCode>
                <c:ptCount val="9"/>
                <c:pt idx="0" formatCode="0%">
                  <c:v>0.41</c:v>
                </c:pt>
                <c:pt idx="1">
                  <c:v>0.184</c:v>
                </c:pt>
                <c:pt idx="2" formatCode="0%">
                  <c:v>0.13</c:v>
                </c:pt>
                <c:pt idx="3">
                  <c:v>9.6000000000000002E-2</c:v>
                </c:pt>
                <c:pt idx="4">
                  <c:v>7.2999999999999995E-2</c:v>
                </c:pt>
                <c:pt idx="5">
                  <c:v>5.6000000000000001E-2</c:v>
                </c:pt>
                <c:pt idx="6">
                  <c:v>3.5999999999999997E-2</c:v>
                </c:pt>
                <c:pt idx="7">
                  <c:v>1.0999999999999999E-2</c:v>
                </c:pt>
                <c:pt idx="8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2F-4C1B-9AF3-D4696E4854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Heebo Thin" pitchFamily="2" charset="-79"/>
              <a:ea typeface="+mn-ea"/>
              <a:cs typeface="Heebo Thin" pitchFamily="2" charset="-79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Heebo Thin" pitchFamily="2" charset="-79"/>
          <a:cs typeface="Heebo Thin" pitchFamily="2" charset="-79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FC7F7-EDE0-4D67-9C8D-889477A39696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0708F-A758-4B06-B0E4-BA4C920893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92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163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8B766-9E57-912B-508F-7341C8A6A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A57C1F-3AF3-C3C0-C3E2-2EC9026DE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002020-F233-BE7C-780C-99000F86A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get-better.me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1BB3DF-B5E5-FA46-13CA-29432D36D6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026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73B1A-27AB-77B1-CBC5-067A6C7F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397B15-B827-7EF3-D807-526B35427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06C3949-0802-582A-5300-785553203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423ACB-EB02-6A92-98F0-1C7F84BDF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630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99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0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Bin Mensch der jedem mit Katze auf den Sack geht</a:t>
            </a:r>
          </a:p>
          <a:p>
            <a:pPr marL="171450" indent="-171450">
              <a:buFontTx/>
              <a:buChar char="-"/>
            </a:pPr>
            <a:r>
              <a:rPr lang="de-DE" dirty="0"/>
              <a:t>Deswegen hier Bild meiner Katze</a:t>
            </a:r>
          </a:p>
          <a:p>
            <a:pPr marL="171450" indent="-171450">
              <a:buFontTx/>
              <a:buChar char="-"/>
            </a:pPr>
            <a:r>
              <a:rPr lang="de-DE" dirty="0"/>
              <a:t>Für mich wie Sohn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782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65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Teile von „Weiterverarbeitet“ können nach wie vor zu Nahrungsmittel Menschen oder Tiere gehören, deswegen nächste Folie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91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Bild von Wolf, Zahlformel ist Pferd, nicht Wolf. :D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379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01784-07D1-6F40-E143-AED1B436C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DCFCFD-D174-DD1D-2880-4BAEDB992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E5663A7-402A-4032-EA51-34A65BDCB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942753-9DCB-1869-7675-0A14A85E4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399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80111-ECC7-F72B-ACB6-F2E8AEA68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6D18F5-36AA-CD7F-8D11-DF2AB8FE2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9EA0F8-BDB2-E346-7918-877ACECA5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10A658-2DE4-24D4-1DDB-F0C441B45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0708F-A758-4B06-B0E4-BA4C920893F6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21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477FE-AA42-0928-1695-37E3247FC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27E397-7ADD-A59B-0397-8873A6C34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76039C-BCCF-7CEE-1026-9BAD5DFC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07F3D-4B40-DA0A-D3A2-D52BC060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8D16D6-6A05-6E5E-BC10-99200EA1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56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9753D-6DE3-BDA1-7E13-D46E06BD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CD0DFBF-5002-7E1D-7F9B-062E39B57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C44B23-B169-97EF-EB8C-2C8043CE4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9E1CE1-B98A-19CD-0692-BB2633AF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91A7E5-9EB9-889B-7E3E-19F11035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47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5BC715D-71C1-9F9E-2257-EAEE863F59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D30543-9026-11DD-8ABF-267EE6678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8FB533-4A9F-70D6-FF59-F851838B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E16239-89D8-994E-5DF7-8A5DC797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11B416-7614-5CBA-4D9B-4E82AF87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52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8D7CFF-6664-7FC3-082F-83380F64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ADD74-BF22-5B2A-6E50-F3CB7432E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01E902-5B86-6918-B353-2BEE6CAA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CEB3C8-3331-0ADF-3D5F-F23B7C1B6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00FE37-2EBD-716B-6BB9-6783EB17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33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1C09F-2B87-5A42-19B9-3E20C4E8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8BEF14-8079-54CB-C476-73D5DFF61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04883D-3BC5-674D-0470-0598A3C2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EF5162-EA30-5547-FAAF-9FB3E20B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BF1618-C804-F485-440A-B17405F0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10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705DA-8C31-273E-DD54-F247DD65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EE1F53-BDFE-44AE-E6DD-5BF4938A3A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739688-3355-F090-6246-19E370252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00BF6D-BBC7-B9A0-A2E2-298CDAB4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824BC3-1B3E-4751-93E0-CCAC0BE3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C5ADEE-B5CF-1B46-E617-F16EE880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77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086F8-25B2-40B5-B1C1-B07765C71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FAE3E4-2379-CE6C-76B9-74C20958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9BCC60-F9DD-54F6-60C5-887DE70E8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8CD70A-C037-9EC4-A42C-019830F06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B61868-0EF7-48CE-B34E-82F01E206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B02508E-CD67-D75E-29B8-9B00EEB9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CF854D-AE13-BAA6-856B-6D27DC4E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92CADC-B1C5-B4AF-E198-62C7492E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86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83D44-0856-C7BE-C87D-813A2A51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784BB2-32E5-98D5-F3BF-17AFD292A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E16474-25F3-0438-CE20-8B8EB3E0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52950B-478D-F0C2-F35F-3EE7CE4E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412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47D5EE-AC7D-1DC6-641A-0098B21E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90BB328-BA2C-7E2D-D50E-9F2F6D923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9F0945-F103-F38C-C290-8EDD4D0D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79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5A21B-F492-7191-A2AD-3FBEB4B6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DFB38C-B0AB-73E0-27A6-99BA96FCC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FCFEC4-DF7E-82AB-CD8F-1E0CC99B1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ED73DA-F083-A2EF-95F7-9138D25D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68CE11-DD80-31BB-D972-F592D319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6B4928-E00A-3275-2A7F-E0357B5C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16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5F20A-AD87-72ED-5DA2-F053C6FF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5BFC36-2FCD-AC8D-F12B-C5CD093790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F838F4-B474-C509-D5BD-EABAA8241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6FEB3B-6DDD-29F5-31DB-8EC3E7E0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B5192B-F73E-277B-7189-7D7FFBF84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3D5B51-4CCF-9F1E-4F66-54886D3A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2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477DDCA-8131-0BA3-D931-550C07BF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AA1E66-2DD1-8E1E-4C56-BF1C7F54F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9CF9E6-1C9C-224B-95F3-CE605585C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26C3E7-7E97-4088-9268-9AC25BBA78A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67B2FA-6470-BC2E-F21C-1371DA27B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F696C1-E882-BF48-1365-B4B938D90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EE7781-16FE-4ADA-8F10-3743D8161C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39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slide" Target="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slide" Target="slide42.xml"/><Relationship Id="rId1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albert-schweitzer-stiftung.de/aktuell/schlachtzahlen-fleischverzehr-2023" TargetMode="External"/><Relationship Id="rId7" Type="http://schemas.openxmlformats.org/officeDocument/2006/relationships/hyperlink" Target="https://tierbefreier.org/eier/" TargetMode="External"/><Relationship Id="rId2" Type="http://schemas.openxmlformats.org/officeDocument/2006/relationships/hyperlink" Target="https://tierbefreier.org/realitaet-tierausbeutu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erbefreier.org/milch/" TargetMode="External"/><Relationship Id="rId5" Type="http://schemas.openxmlformats.org/officeDocument/2006/relationships/hyperlink" Target="https://tierbefreier.org/pelz/" TargetMode="External"/><Relationship Id="rId4" Type="http://schemas.openxmlformats.org/officeDocument/2006/relationships/hyperlink" Target="https://images.app.goo.gl/Hzf2cLJ5Fkt1bi8x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openxmlformats.org/officeDocument/2006/relationships/slide" Target="slide63.xml"/><Relationship Id="rId26" Type="http://schemas.openxmlformats.org/officeDocument/2006/relationships/slide" Target="slide42.xml"/><Relationship Id="rId3" Type="http://schemas.openxmlformats.org/officeDocument/2006/relationships/image" Target="../media/image2.png"/><Relationship Id="rId21" Type="http://schemas.openxmlformats.org/officeDocument/2006/relationships/slide" Target="slide66.xml"/><Relationship Id="rId7" Type="http://schemas.openxmlformats.org/officeDocument/2006/relationships/image" Target="../media/image10.png"/><Relationship Id="rId12" Type="http://schemas.openxmlformats.org/officeDocument/2006/relationships/slide" Target="slide30.xml"/><Relationship Id="rId17" Type="http://schemas.openxmlformats.org/officeDocument/2006/relationships/image" Target="../media/image14.png"/><Relationship Id="rId25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12.png"/><Relationship Id="rId24" Type="http://schemas.openxmlformats.org/officeDocument/2006/relationships/image" Target="../media/image4.png"/><Relationship Id="rId5" Type="http://schemas.openxmlformats.org/officeDocument/2006/relationships/image" Target="../media/image10.png"/><Relationship Id="rId15" Type="http://schemas.openxmlformats.org/officeDocument/2006/relationships/slide" Target="slide55.xml"/><Relationship Id="rId23" Type="http://schemas.openxmlformats.org/officeDocument/2006/relationships/slide" Target="slide2.xml"/><Relationship Id="rId28" Type="http://schemas.openxmlformats.org/officeDocument/2006/relationships/image" Target="../media/image7.svg"/><Relationship Id="rId10" Type="http://schemas.openxmlformats.org/officeDocument/2006/relationships/image" Target="../media/image11.png"/><Relationship Id="rId19" Type="http://schemas.openxmlformats.org/officeDocument/2006/relationships/image" Target="../media/image14.png"/><Relationship Id="rId31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slide" Target="slide23.xml"/><Relationship Id="rId14" Type="http://schemas.openxmlformats.org/officeDocument/2006/relationships/image" Target="../media/image13.png"/><Relationship Id="rId22" Type="http://schemas.openxmlformats.org/officeDocument/2006/relationships/image" Target="../media/image15.png"/><Relationship Id="rId27" Type="http://schemas.openxmlformats.org/officeDocument/2006/relationships/image" Target="../media/image6.png"/><Relationship Id="rId30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17" Type="http://schemas.openxmlformats.org/officeDocument/2006/relationships/image" Target="../media/image71.svg"/><Relationship Id="rId2" Type="http://schemas.openxmlformats.org/officeDocument/2006/relationships/slide" Target="slide2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slide" Target="slide43.xml"/><Relationship Id="rId10" Type="http://schemas.openxmlformats.org/officeDocument/2006/relationships/image" Target="../media/image65.svg"/><Relationship Id="rId4" Type="http://schemas.openxmlformats.org/officeDocument/2006/relationships/slide" Target="slide44.xml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17" Type="http://schemas.openxmlformats.org/officeDocument/2006/relationships/image" Target="../media/image71.svg"/><Relationship Id="rId2" Type="http://schemas.openxmlformats.org/officeDocument/2006/relationships/slide" Target="slide2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slide" Target="slide43.xml"/><Relationship Id="rId10" Type="http://schemas.openxmlformats.org/officeDocument/2006/relationships/image" Target="../media/image65.svg"/><Relationship Id="rId4" Type="http://schemas.openxmlformats.org/officeDocument/2006/relationships/slide" Target="slide44.xml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slide" Target="slide44.xml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slide" Target="slide2.xml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slide" Target="slide4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18" Type="http://schemas.openxmlformats.org/officeDocument/2006/relationships/image" Target="../media/image72.jpg"/><Relationship Id="rId3" Type="http://schemas.openxmlformats.org/officeDocument/2006/relationships/slide" Target="slide2.xml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slide" Target="slide43.xml"/><Relationship Id="rId10" Type="http://schemas.openxmlformats.org/officeDocument/2006/relationships/image" Target="../media/image65.svg"/><Relationship Id="rId4" Type="http://schemas.openxmlformats.org/officeDocument/2006/relationships/slide" Target="slide44.xml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svg"/><Relationship Id="rId3" Type="http://schemas.openxmlformats.org/officeDocument/2006/relationships/slide" Target="slide44.xml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slide" Target="slide2.xml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19" Type="http://schemas.openxmlformats.org/officeDocument/2006/relationships/image" Target="../media/image75.jpe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slide" Target="slide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svg"/><Relationship Id="rId3" Type="http://schemas.openxmlformats.org/officeDocument/2006/relationships/slide" Target="slide44.xml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slide" Target="slide2.xml"/><Relationship Id="rId16" Type="http://schemas.openxmlformats.org/officeDocument/2006/relationships/image" Target="../media/image71.sv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19" Type="http://schemas.openxmlformats.org/officeDocument/2006/relationships/image" Target="../media/image75.jpe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hyperlink" Target="https://www.landwirtschaft.sachsen.de/schlachtgefluegelpreise-deutschland-42675.asp" TargetMode="External"/><Relationship Id="rId21" Type="http://schemas.openxmlformats.org/officeDocument/2006/relationships/image" Target="../media/image71.svg"/><Relationship Id="rId7" Type="http://schemas.openxmlformats.org/officeDocument/2006/relationships/slide" Target="slide2.xml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hyperlink" Target="https://www.faz.net/aktuell/wirtschaft/warum-ein-kalb-im-durchschnitt-nur-noch-7-89-euro-kostet-16480059.html" TargetMode="External"/><Relationship Id="rId16" Type="http://schemas.openxmlformats.org/officeDocument/2006/relationships/image" Target="../media/image67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dr.de/ratgeber/gesundheit/Vitamin-B12-Mangel-Wenn-die-Nerven-leiden,vitamine144.html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www.researchgate.net/publication/317381658_Impossible_Task_Paradigm" TargetMode="External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19" Type="http://schemas.openxmlformats.org/officeDocument/2006/relationships/slide" Target="slide43.xml"/><Relationship Id="rId4" Type="http://schemas.openxmlformats.org/officeDocument/2006/relationships/hyperlink" Target="https://www.landwirtschaft.sachsen.de/aktuelle-erzeugerpreise-fuer-schweinefleisch-und-ferkel-6278.asp" TargetMode="External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26" Type="http://schemas.openxmlformats.org/officeDocument/2006/relationships/image" Target="../media/image78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65.svg"/><Relationship Id="rId17" Type="http://schemas.openxmlformats.org/officeDocument/2006/relationships/image" Target="../media/image68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29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24" Type="http://schemas.openxmlformats.org/officeDocument/2006/relationships/slide" Target="slide42.xml"/><Relationship Id="rId5" Type="http://schemas.openxmlformats.org/officeDocument/2006/relationships/image" Target="../media/image60.png"/><Relationship Id="rId15" Type="http://schemas.openxmlformats.org/officeDocument/2006/relationships/image" Target="../media/image67.svg"/><Relationship Id="rId23" Type="http://schemas.openxmlformats.org/officeDocument/2006/relationships/image" Target="../media/image20.svg"/><Relationship Id="rId28" Type="http://schemas.openxmlformats.org/officeDocument/2006/relationships/image" Target="../media/image8.pn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63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7" Type="http://schemas.openxmlformats.org/officeDocument/2006/relationships/image" Target="../media/image62.png"/><Relationship Id="rId12" Type="http://schemas.openxmlformats.org/officeDocument/2006/relationships/slide" Target="slide51.xml"/><Relationship Id="rId17" Type="http://schemas.openxmlformats.org/officeDocument/2006/relationships/image" Target="../media/image69.svg"/><Relationship Id="rId2" Type="http://schemas.openxmlformats.org/officeDocument/2006/relationships/slide" Target="slide2.xml"/><Relationship Id="rId16" Type="http://schemas.openxmlformats.org/officeDocument/2006/relationships/image" Target="../media/image68.png"/><Relationship Id="rId20" Type="http://schemas.openxmlformats.org/officeDocument/2006/relationships/image" Target="../media/image80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9.png"/><Relationship Id="rId4" Type="http://schemas.openxmlformats.org/officeDocument/2006/relationships/image" Target="../media/image60.png"/><Relationship Id="rId9" Type="http://schemas.openxmlformats.org/officeDocument/2006/relationships/slide" Target="slide54.xml"/><Relationship Id="rId14" Type="http://schemas.openxmlformats.org/officeDocument/2006/relationships/image" Target="../media/image6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7" Type="http://schemas.openxmlformats.org/officeDocument/2006/relationships/image" Target="../media/image62.png"/><Relationship Id="rId12" Type="http://schemas.openxmlformats.org/officeDocument/2006/relationships/slide" Target="slide51.xml"/><Relationship Id="rId17" Type="http://schemas.openxmlformats.org/officeDocument/2006/relationships/image" Target="../media/image69.svg"/><Relationship Id="rId2" Type="http://schemas.openxmlformats.org/officeDocument/2006/relationships/slide" Target="slide2.xml"/><Relationship Id="rId16" Type="http://schemas.openxmlformats.org/officeDocument/2006/relationships/image" Target="../media/image68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82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81.png"/><Relationship Id="rId9" Type="http://schemas.openxmlformats.org/officeDocument/2006/relationships/slide" Target="slide54.xml"/><Relationship Id="rId14" Type="http://schemas.openxmlformats.org/officeDocument/2006/relationships/image" Target="../media/image6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21" Type="http://schemas.openxmlformats.org/officeDocument/2006/relationships/chart" Target="../charts/chart4.xml"/><Relationship Id="rId7" Type="http://schemas.openxmlformats.org/officeDocument/2006/relationships/image" Target="../media/image62.png"/><Relationship Id="rId12" Type="http://schemas.openxmlformats.org/officeDocument/2006/relationships/slide" Target="slide51.xml"/><Relationship Id="rId17" Type="http://schemas.openxmlformats.org/officeDocument/2006/relationships/image" Target="../media/image84.svg"/><Relationship Id="rId2" Type="http://schemas.openxmlformats.org/officeDocument/2006/relationships/slide" Target="slide2.xml"/><Relationship Id="rId16" Type="http://schemas.openxmlformats.org/officeDocument/2006/relationships/image" Target="../media/image83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slide" Target="slide54.xml"/><Relationship Id="rId14" Type="http://schemas.openxmlformats.org/officeDocument/2006/relationships/image" Target="../media/image67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21" Type="http://schemas.openxmlformats.org/officeDocument/2006/relationships/chart" Target="../charts/chart5.xml"/><Relationship Id="rId7" Type="http://schemas.openxmlformats.org/officeDocument/2006/relationships/image" Target="../media/image62.png"/><Relationship Id="rId12" Type="http://schemas.openxmlformats.org/officeDocument/2006/relationships/slide" Target="slide51.xml"/><Relationship Id="rId17" Type="http://schemas.openxmlformats.org/officeDocument/2006/relationships/image" Target="../media/image84.svg"/><Relationship Id="rId2" Type="http://schemas.openxmlformats.org/officeDocument/2006/relationships/slide" Target="slide2.xml"/><Relationship Id="rId16" Type="http://schemas.openxmlformats.org/officeDocument/2006/relationships/image" Target="../media/image83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slide" Target="slide54.xml"/><Relationship Id="rId14" Type="http://schemas.openxmlformats.org/officeDocument/2006/relationships/image" Target="../media/image67.svg"/><Relationship Id="rId22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21" Type="http://schemas.openxmlformats.org/officeDocument/2006/relationships/chart" Target="../charts/chart6.xml"/><Relationship Id="rId7" Type="http://schemas.openxmlformats.org/officeDocument/2006/relationships/image" Target="../media/image62.png"/><Relationship Id="rId12" Type="http://schemas.openxmlformats.org/officeDocument/2006/relationships/slide" Target="slide51.xml"/><Relationship Id="rId17" Type="http://schemas.openxmlformats.org/officeDocument/2006/relationships/image" Target="../media/image84.svg"/><Relationship Id="rId2" Type="http://schemas.openxmlformats.org/officeDocument/2006/relationships/slide" Target="slide2.xml"/><Relationship Id="rId16" Type="http://schemas.openxmlformats.org/officeDocument/2006/relationships/image" Target="../media/image83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slide" Target="slide54.xml"/><Relationship Id="rId14" Type="http://schemas.openxmlformats.org/officeDocument/2006/relationships/image" Target="../media/image67.svg"/><Relationship Id="rId22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65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image" Target="../media/image67.sv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87.svg"/><Relationship Id="rId14" Type="http://schemas.openxmlformats.org/officeDocument/2006/relationships/image" Target="../media/image66.png"/><Relationship Id="rId22" Type="http://schemas.openxmlformats.org/officeDocument/2006/relationships/chart" Target="../charts/char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21" Type="http://schemas.openxmlformats.org/officeDocument/2006/relationships/chart" Target="../charts/chart8.xml"/><Relationship Id="rId7" Type="http://schemas.openxmlformats.org/officeDocument/2006/relationships/image" Target="../media/image86.png"/><Relationship Id="rId12" Type="http://schemas.openxmlformats.org/officeDocument/2006/relationships/slide" Target="slide51.xml"/><Relationship Id="rId17" Type="http://schemas.openxmlformats.org/officeDocument/2006/relationships/image" Target="../media/image69.svg"/><Relationship Id="rId2" Type="http://schemas.openxmlformats.org/officeDocument/2006/relationships/slide" Target="slide2.xml"/><Relationship Id="rId16" Type="http://schemas.openxmlformats.org/officeDocument/2006/relationships/image" Target="../media/image68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slide" Target="slide54.xml"/><Relationship Id="rId14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6.png"/><Relationship Id="rId18" Type="http://schemas.openxmlformats.org/officeDocument/2006/relationships/slide" Target="slide43.xml"/><Relationship Id="rId3" Type="http://schemas.openxmlformats.org/officeDocument/2006/relationships/slide" Target="slide44.xml"/><Relationship Id="rId21" Type="http://schemas.openxmlformats.org/officeDocument/2006/relationships/chart" Target="../charts/chart9.xml"/><Relationship Id="rId7" Type="http://schemas.openxmlformats.org/officeDocument/2006/relationships/image" Target="../media/image86.png"/><Relationship Id="rId12" Type="http://schemas.openxmlformats.org/officeDocument/2006/relationships/slide" Target="slide51.xml"/><Relationship Id="rId17" Type="http://schemas.openxmlformats.org/officeDocument/2006/relationships/image" Target="../media/image69.svg"/><Relationship Id="rId2" Type="http://schemas.openxmlformats.org/officeDocument/2006/relationships/slide" Target="slide2.xml"/><Relationship Id="rId16" Type="http://schemas.openxmlformats.org/officeDocument/2006/relationships/image" Target="../media/image68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slide" Target="slide45.xml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slide" Target="slide54.xml"/><Relationship Id="rId14" Type="http://schemas.openxmlformats.org/officeDocument/2006/relationships/image" Target="../media/image67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65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image" Target="../media/image89.svg"/><Relationship Id="rId23" Type="http://schemas.openxmlformats.org/officeDocument/2006/relationships/image" Target="../media/image91.pn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63.svg"/><Relationship Id="rId14" Type="http://schemas.openxmlformats.org/officeDocument/2006/relationships/image" Target="../media/image88.png"/><Relationship Id="rId22" Type="http://schemas.openxmlformats.org/officeDocument/2006/relationships/image" Target="../media/image90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65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image" Target="../media/image89.svg"/><Relationship Id="rId23" Type="http://schemas.openxmlformats.org/officeDocument/2006/relationships/image" Target="../media/image91.pn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63.svg"/><Relationship Id="rId14" Type="http://schemas.openxmlformats.org/officeDocument/2006/relationships/image" Target="../media/image88.png"/><Relationship Id="rId22" Type="http://schemas.openxmlformats.org/officeDocument/2006/relationships/image" Target="../media/image90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65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image" Target="../media/image89.svg"/><Relationship Id="rId23" Type="http://schemas.openxmlformats.org/officeDocument/2006/relationships/image" Target="../media/image92.jp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63.svg"/><Relationship Id="rId14" Type="http://schemas.openxmlformats.org/officeDocument/2006/relationships/image" Target="../media/image88.png"/><Relationship Id="rId22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94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93.png"/><Relationship Id="rId5" Type="http://schemas.openxmlformats.org/officeDocument/2006/relationships/image" Target="../media/image60.png"/><Relationship Id="rId15" Type="http://schemas.openxmlformats.org/officeDocument/2006/relationships/image" Target="../media/image67.sv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63.svg"/><Relationship Id="rId14" Type="http://schemas.openxmlformats.org/officeDocument/2006/relationships/image" Target="../media/image66.png"/><Relationship Id="rId22" Type="http://schemas.openxmlformats.org/officeDocument/2006/relationships/chart" Target="../charts/char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51.xml"/><Relationship Id="rId18" Type="http://schemas.openxmlformats.org/officeDocument/2006/relationships/image" Target="../media/image69.svg"/><Relationship Id="rId26" Type="http://schemas.openxmlformats.org/officeDocument/2006/relationships/image" Target="../media/image78.svg"/><Relationship Id="rId3" Type="http://schemas.openxmlformats.org/officeDocument/2006/relationships/slide" Target="slide2.xml"/><Relationship Id="rId21" Type="http://schemas.openxmlformats.org/officeDocument/2006/relationships/image" Target="../media/image71.svg"/><Relationship Id="rId7" Type="http://schemas.openxmlformats.org/officeDocument/2006/relationships/slide" Target="slide48.xml"/><Relationship Id="rId12" Type="http://schemas.openxmlformats.org/officeDocument/2006/relationships/image" Target="../media/image65.svg"/><Relationship Id="rId17" Type="http://schemas.openxmlformats.org/officeDocument/2006/relationships/image" Target="../media/image68.png"/><Relationship Id="rId25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6" Type="http://schemas.openxmlformats.org/officeDocument/2006/relationships/slide" Target="slide45.xml"/><Relationship Id="rId20" Type="http://schemas.openxmlformats.org/officeDocument/2006/relationships/image" Target="../media/image70.png"/><Relationship Id="rId29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4.png"/><Relationship Id="rId24" Type="http://schemas.openxmlformats.org/officeDocument/2006/relationships/slide" Target="slide42.xml"/><Relationship Id="rId5" Type="http://schemas.openxmlformats.org/officeDocument/2006/relationships/image" Target="../media/image60.png"/><Relationship Id="rId15" Type="http://schemas.openxmlformats.org/officeDocument/2006/relationships/image" Target="../media/image67.svg"/><Relationship Id="rId23" Type="http://schemas.openxmlformats.org/officeDocument/2006/relationships/image" Target="../media/image20.svg"/><Relationship Id="rId28" Type="http://schemas.openxmlformats.org/officeDocument/2006/relationships/image" Target="../media/image8.png"/><Relationship Id="rId10" Type="http://schemas.openxmlformats.org/officeDocument/2006/relationships/slide" Target="slide54.xml"/><Relationship Id="rId19" Type="http://schemas.openxmlformats.org/officeDocument/2006/relationships/slide" Target="slide43.xml"/><Relationship Id="rId4" Type="http://schemas.openxmlformats.org/officeDocument/2006/relationships/slide" Target="slide44.xml"/><Relationship Id="rId9" Type="http://schemas.openxmlformats.org/officeDocument/2006/relationships/image" Target="../media/image63.sv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9.png"/><Relationship Id="rId7" Type="http://schemas.openxmlformats.org/officeDocument/2006/relationships/image" Target="../media/image7.svg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slide" Target="slide42.xml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18" Type="http://schemas.openxmlformats.org/officeDocument/2006/relationships/slide" Target="slide19.xml"/><Relationship Id="rId26" Type="http://schemas.openxmlformats.org/officeDocument/2006/relationships/slide" Target="slide42.xml"/><Relationship Id="rId3" Type="http://schemas.openxmlformats.org/officeDocument/2006/relationships/image" Target="../media/image21.png"/><Relationship Id="rId21" Type="http://schemas.openxmlformats.org/officeDocument/2006/relationships/slide" Target="slide21.xml"/><Relationship Id="rId7" Type="http://schemas.openxmlformats.org/officeDocument/2006/relationships/image" Target="../media/image23.png"/><Relationship Id="rId12" Type="http://schemas.openxmlformats.org/officeDocument/2006/relationships/slide" Target="slide15.xml"/><Relationship Id="rId17" Type="http://schemas.openxmlformats.org/officeDocument/2006/relationships/image" Target="../media/image27.png"/><Relationship Id="rId25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5.png"/><Relationship Id="rId24" Type="http://schemas.openxmlformats.org/officeDocument/2006/relationships/image" Target="../media/image19.png"/><Relationship Id="rId5" Type="http://schemas.openxmlformats.org/officeDocument/2006/relationships/image" Target="../media/image23.png"/><Relationship Id="rId15" Type="http://schemas.openxmlformats.org/officeDocument/2006/relationships/slide" Target="slide17.xml"/><Relationship Id="rId23" Type="http://schemas.openxmlformats.org/officeDocument/2006/relationships/slide" Target="slide2.xml"/><Relationship Id="rId28" Type="http://schemas.openxmlformats.org/officeDocument/2006/relationships/image" Target="../media/image7.svg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slide" Target="slide13.xml"/><Relationship Id="rId14" Type="http://schemas.openxmlformats.org/officeDocument/2006/relationships/image" Target="../media/image26.png"/><Relationship Id="rId22" Type="http://schemas.openxmlformats.org/officeDocument/2006/relationships/image" Target="../media/image28.png"/><Relationship Id="rId2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68">
            <a:extLst>
              <a:ext uri="{FF2B5EF4-FFF2-40B4-BE49-F238E27FC236}">
                <a16:creationId xmlns:a16="http://schemas.microsoft.com/office/drawing/2014/main" id="{8224ECD3-E87F-5803-4DBA-95A3BDF8E477}"/>
              </a:ext>
            </a:extLst>
          </p:cNvPr>
          <p:cNvSpPr/>
          <p:nvPr/>
        </p:nvSpPr>
        <p:spPr>
          <a:xfrm>
            <a:off x="3021453" y="354453"/>
            <a:ext cx="6149094" cy="6149094"/>
          </a:xfrm>
          <a:prstGeom prst="ellipse">
            <a:avLst/>
          </a:prstGeom>
          <a:gradFill>
            <a:gsLst>
              <a:gs pos="100000">
                <a:srgbClr val="00FFB3">
                  <a:alpha val="0"/>
                </a:srgbClr>
              </a:gs>
              <a:gs pos="17000">
                <a:srgbClr val="00FFB3">
                  <a:alpha val="76863"/>
                </a:srgbClr>
              </a:gs>
              <a:gs pos="35000">
                <a:srgbClr val="00FFB3">
                  <a:alpha val="30000"/>
                </a:srgbClr>
              </a:gs>
            </a:gsLst>
            <a:path path="circle">
              <a:fillToRect l="50000" t="50000" r="50000" b="50000"/>
            </a:path>
          </a:gradFill>
          <a:ln w="6350"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C1299B-A9EF-EFF8-8F34-45E7E100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76509"/>
            <a:ext cx="3353268" cy="1562318"/>
          </a:xfrm>
          <a:prstGeom prst="rect">
            <a:avLst/>
          </a:prstGeom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AB683FC9-18A5-D32D-41D2-E63FBFA8A911}"/>
              </a:ext>
            </a:extLst>
          </p:cNvPr>
          <p:cNvSpPr txBox="1"/>
          <p:nvPr/>
        </p:nvSpPr>
        <p:spPr>
          <a:xfrm>
            <a:off x="0" y="1991803"/>
            <a:ext cx="11929035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bg1"/>
                </a:solidFill>
                <a:latin typeface="Darker Grotesque SemiBold" pitchFamily="2" charset="0"/>
              </a:rPr>
              <a:t>BEFREIUNG HÖRT NICHT</a:t>
            </a:r>
          </a:p>
          <a:p>
            <a:pPr algn="ctr"/>
            <a:r>
              <a:rPr lang="en-US" sz="9600" b="1" spc="-300" dirty="0">
                <a:solidFill>
                  <a:schemeClr val="bg1"/>
                </a:solidFill>
                <a:latin typeface="Darker Grotesque SemiBold" pitchFamily="2" charset="0"/>
              </a:rPr>
              <a:t>BEIM MENSCHEN AUF</a:t>
            </a:r>
            <a:endParaRPr lang="en-GB" sz="9600" b="1" spc="-300" dirty="0">
              <a:solidFill>
                <a:schemeClr val="bg1"/>
              </a:solidFill>
              <a:latin typeface="Darker Grotesque SemiBold" pitchFamily="2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7D10C0FD-0250-F566-519D-F2170598310A}"/>
              </a:ext>
            </a:extLst>
          </p:cNvPr>
          <p:cNvSpPr txBox="1"/>
          <p:nvPr/>
        </p:nvSpPr>
        <p:spPr>
          <a:xfrm>
            <a:off x="3089386" y="1332433"/>
            <a:ext cx="6013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  <a:latin typeface="Darker Grotesque SemiBold" pitchFamily="2" charset="0"/>
              </a:rPr>
              <a:t>Eine </a:t>
            </a:r>
            <a:r>
              <a:rPr lang="en-US" sz="2000" spc="300" dirty="0" err="1">
                <a:solidFill>
                  <a:schemeClr val="bg1"/>
                </a:solidFill>
                <a:latin typeface="Darker Grotesque SemiBold" pitchFamily="2" charset="0"/>
              </a:rPr>
              <a:t>Einführung</a:t>
            </a:r>
            <a:r>
              <a:rPr lang="en-US" sz="2000" spc="300" dirty="0">
                <a:solidFill>
                  <a:schemeClr val="bg1"/>
                </a:solidFill>
                <a:latin typeface="Darker Grotesque SemiBold" pitchFamily="2" charset="0"/>
              </a:rPr>
              <a:t> in den Anti-</a:t>
            </a:r>
            <a:r>
              <a:rPr lang="en-US" sz="2000" spc="300" dirty="0" err="1">
                <a:solidFill>
                  <a:schemeClr val="bg1"/>
                </a:solidFill>
                <a:latin typeface="Darker Grotesque SemiBold" pitchFamily="2" charset="0"/>
              </a:rPr>
              <a:t>Speziesismus</a:t>
            </a:r>
            <a:endParaRPr lang="en-GB" sz="2000" spc="300" dirty="0">
              <a:solidFill>
                <a:schemeClr val="bg1"/>
              </a:solidFill>
              <a:latin typeface="Darker Grotesque SemiBold" pitchFamily="2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CE3C6F44-3069-F5C7-3CE8-252753A61DF3}"/>
              </a:ext>
            </a:extLst>
          </p:cNvPr>
          <p:cNvSpPr txBox="1"/>
          <p:nvPr/>
        </p:nvSpPr>
        <p:spPr>
          <a:xfrm>
            <a:off x="4044902" y="5323442"/>
            <a:ext cx="410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spc="300">
                <a:solidFill>
                  <a:schemeClr val="bg1"/>
                </a:solidFill>
                <a:latin typeface="Darker Grotesque SemiBold" pitchFamily="2" charset="0"/>
              </a:defRPr>
            </a:lvl1pPr>
          </a:lstStyle>
          <a:p>
            <a:r>
              <a:rPr lang="en-US" sz="1200" dirty="0">
                <a:latin typeface="Darker Grotesque" pitchFamily="2" charset="0"/>
              </a:rPr>
              <a:t>Ein </a:t>
            </a:r>
            <a:r>
              <a:rPr lang="en-US" sz="1200" dirty="0" err="1">
                <a:latin typeface="Darker Grotesque" pitchFamily="2" charset="0"/>
              </a:rPr>
              <a:t>Vortrag</a:t>
            </a:r>
            <a:r>
              <a:rPr lang="en-US" sz="1200" dirty="0">
                <a:latin typeface="Darker Grotesque" pitchFamily="2" charset="0"/>
              </a:rPr>
              <a:t> der </a:t>
            </a:r>
            <a:r>
              <a:rPr lang="en-US" sz="1200" dirty="0" err="1">
                <a:latin typeface="Darker Grotesque" pitchFamily="2" charset="0"/>
              </a:rPr>
              <a:t>Tierbefreier:Innen</a:t>
            </a:r>
            <a:r>
              <a:rPr lang="en-US" sz="1200" dirty="0">
                <a:latin typeface="Darker Grotesque" pitchFamily="2" charset="0"/>
              </a:rPr>
              <a:t> Jena</a:t>
            </a:r>
            <a:endParaRPr lang="en-GB" sz="1200" dirty="0">
              <a:latin typeface="Darker Grotesque" pitchFamily="2" charset="0"/>
            </a:endParaRPr>
          </a:p>
        </p:txBody>
      </p:sp>
      <p:pic>
        <p:nvPicPr>
          <p:cNvPr id="29" name="Grafik 28" descr="Blatt mit einfarbiger Füllung">
            <a:extLst>
              <a:ext uri="{FF2B5EF4-FFF2-40B4-BE49-F238E27FC236}">
                <a16:creationId xmlns:a16="http://schemas.microsoft.com/office/drawing/2014/main" id="{76B07A39-D060-D38E-980F-B2DCCB422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8365" y="639688"/>
            <a:ext cx="575270" cy="575270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E9CF0812-780A-321A-C401-39F822DE3AF9}"/>
              </a:ext>
            </a:extLst>
          </p:cNvPr>
          <p:cNvSpPr/>
          <p:nvPr/>
        </p:nvSpPr>
        <p:spPr>
          <a:xfrm>
            <a:off x="-712756" y="2431786"/>
            <a:ext cx="549884" cy="1444625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Symbol für Hamburger-Menü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64038556-4372-FF61-A2BA-B93F8D30B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25598" y="2554200"/>
            <a:ext cx="375566" cy="375564"/>
          </a:xfrm>
          <a:prstGeom prst="rect">
            <a:avLst/>
          </a:prstGeom>
        </p:spPr>
      </p:pic>
      <p:pic>
        <p:nvPicPr>
          <p:cNvPr id="4" name="Grafik 3" descr="Liste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67CBB86C-3690-3184-DCE3-6ED3BF00A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77434" y="3054406"/>
            <a:ext cx="279239" cy="279239"/>
          </a:xfrm>
          <a:prstGeom prst="rect">
            <a:avLst/>
          </a:prstGeom>
        </p:spPr>
      </p:pic>
      <p:pic>
        <p:nvPicPr>
          <p:cNvPr id="6" name="Grafik 5">
            <a:hlinkClick r:id="rId12" action="ppaction://hlinksldjump"/>
            <a:extLst>
              <a:ext uri="{FF2B5EF4-FFF2-40B4-BE49-F238E27FC236}">
                <a16:creationId xmlns:a16="http://schemas.microsoft.com/office/drawing/2014/main" id="{9D06C1A4-70AF-AB13-E7B2-4CBC70DB95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549129" y="3524356"/>
            <a:ext cx="222628" cy="222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75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022E-16 L -2.70833E-6 0.1504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0.11389 " pathEditMode="relative" rAng="0" ptsTypes="AA">
                                      <p:cBhvr>
                                        <p:cTn id="14" dur="12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11389 " pathEditMode="relative" rAng="0" ptsTypes="AA">
                                      <p:cBhvr>
                                        <p:cTn id="19" dur="12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15046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13BA2-7B42-D766-AC04-1F010466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3985195-4641-A046-DFF1-6AF18735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- Quellen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45D86F0-0336-B864-EAE9-58658AAAF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https://tierbefreier.org/realitaet-tierausbeutung/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Schlachtzahlen: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https://albert-schweitzer-stiftung.de/aktuell/schlachtzahlen-fleischverzehr-2023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Grafik: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https://images.app.goo.gl/Hzf2cLJ5Fkt1bi8x7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https://tierbefreier.org/pelz/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https://tierbefreier.org/milch/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https://tierbefreier.org/eier/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</p:txBody>
      </p:sp>
      <p:sp>
        <p:nvSpPr>
          <p:cNvPr id="8" name="Interaktive Schaltfläche: Zur Startseite wechseln 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39399CF-EA18-87E9-F8DC-385BCAFD67D5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0537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45E05-C3B0-8E24-CB57-5AE3210E1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C93D8F4-4AC1-75EF-0EC2-A57EFCCD7104}"/>
              </a:ext>
            </a:extLst>
          </p:cNvPr>
          <p:cNvSpPr txBox="1"/>
          <p:nvPr/>
        </p:nvSpPr>
        <p:spPr>
          <a:xfrm>
            <a:off x="2157263" y="3947331"/>
            <a:ext cx="7877473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SCHWEINE</a:t>
            </a:r>
          </a:p>
        </p:txBody>
      </p:sp>
      <p:pic>
        <p:nvPicPr>
          <p:cNvPr id="3" name="Grafik 2" descr="Schwein mit einfarbiger Füllung">
            <a:extLst>
              <a:ext uri="{FF2B5EF4-FFF2-40B4-BE49-F238E27FC236}">
                <a16:creationId xmlns:a16="http://schemas.microsoft.com/office/drawing/2014/main" id="{8ED73F1F-A644-84B0-A26F-89840674E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9961" y="63251"/>
            <a:ext cx="4992075" cy="4992075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1505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EAD1D-2AFF-5FA1-5D09-EB92CF77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F26E01E-23E1-73A0-931A-CED2EA48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- Schweine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pic>
        <p:nvPicPr>
          <p:cNvPr id="3" name="Inhaltsplatzhalter 2" descr="Ein Bild, das Schwein, Gelände, Echte Schweine, Hausschwein enthält.&#10;&#10;Automatisch generierte Beschreibung">
            <a:extLst>
              <a:ext uri="{FF2B5EF4-FFF2-40B4-BE49-F238E27FC236}">
                <a16:creationId xmlns:a16="http://schemas.microsoft.com/office/drawing/2014/main" id="{555A84CF-5DFA-D154-A00F-AEFE36EC9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8" y="1880258"/>
            <a:ext cx="5897137" cy="331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2AD9572-0AB5-7DAB-13C2-BE28AB6B0DDC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 descr="Ein Bild, das Säugetier, Schwein, Echte Schweine, Hausschwein enthält.&#10;&#10;Automatisch generierte Beschreibung">
            <a:extLst>
              <a:ext uri="{FF2B5EF4-FFF2-40B4-BE49-F238E27FC236}">
                <a16:creationId xmlns:a16="http://schemas.microsoft.com/office/drawing/2014/main" id="{CBAAD184-619A-1180-3D84-74FF5A4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1880258"/>
            <a:ext cx="4960209" cy="331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8276EB3-A921-424C-4D5B-03C86C786238}"/>
              </a:ext>
            </a:extLst>
          </p:cNvPr>
          <p:cNvSpPr txBox="1"/>
          <p:nvPr/>
        </p:nvSpPr>
        <p:spPr>
          <a:xfrm>
            <a:off x="419548" y="5271682"/>
            <a:ext cx="1710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ARIWA, Deutschland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F7C43D9-FFBF-72DE-2325-B9084B6C84A9}"/>
              </a:ext>
            </a:extLst>
          </p:cNvPr>
          <p:cNvSpPr txBox="1"/>
          <p:nvPr/>
        </p:nvSpPr>
        <p:spPr>
          <a:xfrm>
            <a:off x="6601522" y="5271663"/>
            <a:ext cx="2066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Tiere im Fokus, Österreich</a:t>
            </a:r>
          </a:p>
        </p:txBody>
      </p:sp>
    </p:spTree>
    <p:extLst>
      <p:ext uri="{BB962C8B-B14F-4D97-AF65-F5344CB8AC3E}">
        <p14:creationId xmlns:p14="http://schemas.microsoft.com/office/powerpoint/2010/main" val="202729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FDA09D-F87E-B37A-5491-53B88B929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9308B2B-3678-3AD1-7A18-DC17FAE6E70B}"/>
              </a:ext>
            </a:extLst>
          </p:cNvPr>
          <p:cNvSpPr txBox="1"/>
          <p:nvPr/>
        </p:nvSpPr>
        <p:spPr>
          <a:xfrm>
            <a:off x="3278269" y="3947330"/>
            <a:ext cx="5635457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RINDER</a:t>
            </a:r>
          </a:p>
        </p:txBody>
      </p:sp>
      <p:pic>
        <p:nvPicPr>
          <p:cNvPr id="4" name="Grafik 3" descr="Kuh mit einfarbiger Füllung">
            <a:extLst>
              <a:ext uri="{FF2B5EF4-FFF2-40B4-BE49-F238E27FC236}">
                <a16:creationId xmlns:a16="http://schemas.microsoft.com/office/drawing/2014/main" id="{D1600A32-8332-6279-E292-27694C368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3533" y="239750"/>
            <a:ext cx="4664927" cy="4664927"/>
          </a:xfrm>
          <a:prstGeom prst="rect">
            <a:avLst/>
          </a:prstGeom>
          <a:effectLst>
            <a:outerShdw blurRad="101600" dir="42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91789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6D15EF-2D5E-CEFD-EF08-0C83EC3B6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D862926-A25C-1F0D-9EED-12BA59188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– Rinder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50A0E39-FB6E-95DE-284A-0B8004F066C8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Kuh, Scheune, Nutztiere, Vieh enthält.&#10;&#10;Automatisch generierte Beschreibung">
            <a:extLst>
              <a:ext uri="{FF2B5EF4-FFF2-40B4-BE49-F238E27FC236}">
                <a16:creationId xmlns:a16="http://schemas.microsoft.com/office/drawing/2014/main" id="{2D0642A6-271C-BB79-3CF0-FCEAE022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2178040"/>
            <a:ext cx="5213313" cy="347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1FE6C9-7C45-3538-0120-F4DA923124B2}"/>
              </a:ext>
            </a:extLst>
          </p:cNvPr>
          <p:cNvSpPr txBox="1"/>
          <p:nvPr/>
        </p:nvSpPr>
        <p:spPr>
          <a:xfrm>
            <a:off x="720762" y="5776773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PETA, Deutschland</a:t>
            </a:r>
          </a:p>
        </p:txBody>
      </p:sp>
      <p:pic>
        <p:nvPicPr>
          <p:cNvPr id="12" name="Grafik 11" descr="Ein Bild, das Gelände, draußen, Gras, Gebäude enthält.&#10;&#10;Automatisch generierte Beschreibung">
            <a:extLst>
              <a:ext uri="{FF2B5EF4-FFF2-40B4-BE49-F238E27FC236}">
                <a16:creationId xmlns:a16="http://schemas.microsoft.com/office/drawing/2014/main" id="{16104CDA-E92B-32D0-9EFC-5C03770C9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2" y="2171892"/>
            <a:ext cx="5213311" cy="347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1FC28C2-5B87-F402-5E24-41260A6B74B1}"/>
              </a:ext>
            </a:extLst>
          </p:cNvPr>
          <p:cNvSpPr txBox="1"/>
          <p:nvPr/>
        </p:nvSpPr>
        <p:spPr>
          <a:xfrm>
            <a:off x="6362702" y="5776773"/>
            <a:ext cx="2215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AGRARHEUTE, Deutschland</a:t>
            </a:r>
          </a:p>
        </p:txBody>
      </p:sp>
    </p:spTree>
    <p:extLst>
      <p:ext uri="{BB962C8B-B14F-4D97-AF65-F5344CB8AC3E}">
        <p14:creationId xmlns:p14="http://schemas.microsoft.com/office/powerpoint/2010/main" val="403484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CFD0C-2308-B51E-41F5-B6E302A4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E2E1736-7619-2BC1-6F15-146CBA03C60F}"/>
              </a:ext>
            </a:extLst>
          </p:cNvPr>
          <p:cNvSpPr txBox="1"/>
          <p:nvPr/>
        </p:nvSpPr>
        <p:spPr>
          <a:xfrm>
            <a:off x="2858330" y="4156880"/>
            <a:ext cx="6475331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HÜHNER</a:t>
            </a:r>
          </a:p>
        </p:txBody>
      </p:sp>
      <p:pic>
        <p:nvPicPr>
          <p:cNvPr id="3" name="Grafik 2" descr="Huhn mit einfarbiger Füllung">
            <a:extLst>
              <a:ext uri="{FF2B5EF4-FFF2-40B4-BE49-F238E27FC236}">
                <a16:creationId xmlns:a16="http://schemas.microsoft.com/office/drawing/2014/main" id="{BD16F133-8BB1-A565-203C-DAA91C7A7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557" y="966005"/>
            <a:ext cx="3190875" cy="3190875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83420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124C6-FC01-9360-065F-2EA31391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E9179F4-D6F4-985E-F791-2F22BC85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– Hühner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A6FBD28-716E-589E-CE99-3D9B37BFEC4B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6025736-E6BC-89E7-0DF4-7676A8E77765}"/>
              </a:ext>
            </a:extLst>
          </p:cNvPr>
          <p:cNvSpPr txBox="1"/>
          <p:nvPr/>
        </p:nvSpPr>
        <p:spPr>
          <a:xfrm>
            <a:off x="838200" y="4805223"/>
            <a:ext cx="235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SWR, Deutschland, Bio-Betrieb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2AD9F7C-7925-893B-8ED5-F7F2A0C4C1E9}"/>
              </a:ext>
            </a:extLst>
          </p:cNvPr>
          <p:cNvSpPr txBox="1"/>
          <p:nvPr/>
        </p:nvSpPr>
        <p:spPr>
          <a:xfrm>
            <a:off x="6448425" y="4805223"/>
            <a:ext cx="2720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EM-Chiemgau AGRAR, Deutschland</a:t>
            </a:r>
          </a:p>
        </p:txBody>
      </p:sp>
      <p:pic>
        <p:nvPicPr>
          <p:cNvPr id="3" name="Grafik 2" descr="Ein Bild, das Vogel, Huhn, Geflügel, Gruppe enthält.&#10;&#10;Automatisch generierte Beschreibung">
            <a:extLst>
              <a:ext uri="{FF2B5EF4-FFF2-40B4-BE49-F238E27FC236}">
                <a16:creationId xmlns:a16="http://schemas.microsoft.com/office/drawing/2014/main" id="{F8BBCDE3-EDB5-7690-E3FD-9E27C9CEA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8134"/>
            <a:ext cx="4305300" cy="242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 descr="Ein Bild, das Geflügel, Vieh, Vogel, Federvieh enthält.&#10;&#10;Automatisch generierte Beschreibung">
            <a:extLst>
              <a:ext uri="{FF2B5EF4-FFF2-40B4-BE49-F238E27FC236}">
                <a16:creationId xmlns:a16="http://schemas.microsoft.com/office/drawing/2014/main" id="{BCD60C01-35A0-050B-F984-93251B443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2220516"/>
            <a:ext cx="4838700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369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2499F-7F86-CC68-B0D5-C54587A5C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2231895-D294-A894-D2D3-BA335C6A1974}"/>
              </a:ext>
            </a:extLst>
          </p:cNvPr>
          <p:cNvSpPr txBox="1"/>
          <p:nvPr/>
        </p:nvSpPr>
        <p:spPr>
          <a:xfrm>
            <a:off x="2267359" y="4156880"/>
            <a:ext cx="7657270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PELZTIERE</a:t>
            </a:r>
          </a:p>
        </p:txBody>
      </p:sp>
      <p:pic>
        <p:nvPicPr>
          <p:cNvPr id="4" name="Grafik 3" descr="Fuchs mit einfarbiger Füllung">
            <a:extLst>
              <a:ext uri="{FF2B5EF4-FFF2-40B4-BE49-F238E27FC236}">
                <a16:creationId xmlns:a16="http://schemas.microsoft.com/office/drawing/2014/main" id="{15D8C642-958D-DF16-8890-8ED45B045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1881" y="277007"/>
            <a:ext cx="4848225" cy="4848225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43458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E864F-14D2-C4C1-A4AB-9B1AABAB3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7A1F76D-7FF2-F777-19C4-2E54DE4B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– Pelztiere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7AF3552-563F-B15C-1FC0-C537936730E7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034EB7-05EF-EA0F-DA1F-DCC077CCEEAE}"/>
              </a:ext>
            </a:extLst>
          </p:cNvPr>
          <p:cNvSpPr txBox="1"/>
          <p:nvPr/>
        </p:nvSpPr>
        <p:spPr>
          <a:xfrm>
            <a:off x="838200" y="480522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PETA / </a:t>
            </a:r>
            <a:r>
              <a:rPr lang="de-DE" sz="1200" dirty="0" err="1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Karremann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, Hundepelz als Import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056684-7D84-872D-C078-D05C4CDD2B6C}"/>
              </a:ext>
            </a:extLst>
          </p:cNvPr>
          <p:cNvSpPr txBox="1"/>
          <p:nvPr/>
        </p:nvSpPr>
        <p:spPr>
          <a:xfrm>
            <a:off x="6029325" y="4866461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Vier-Pfoten e.V.</a:t>
            </a:r>
          </a:p>
        </p:txBody>
      </p:sp>
      <p:pic>
        <p:nvPicPr>
          <p:cNvPr id="4" name="Grafik 3" descr="Ein Bild, das Tierheim, Gebäude, Hund, Haustierbedarf enthält.&#10;&#10;Automatisch generierte Beschreibung">
            <a:extLst>
              <a:ext uri="{FF2B5EF4-FFF2-40B4-BE49-F238E27FC236}">
                <a16:creationId xmlns:a16="http://schemas.microsoft.com/office/drawing/2014/main" id="{296376B0-F1E3-B175-B6CC-F9A92A672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822521"/>
            <a:ext cx="4274215" cy="285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Säugetier, Pelz, Zoo, Tierheim enthält.&#10;&#10;Automatisch generierte Beschreibung">
            <a:extLst>
              <a:ext uri="{FF2B5EF4-FFF2-40B4-BE49-F238E27FC236}">
                <a16:creationId xmlns:a16="http://schemas.microsoft.com/office/drawing/2014/main" id="{A2074DB3-0A2C-A549-0E52-B08E25E7B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1922224"/>
            <a:ext cx="5067300" cy="285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85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8C92-6DED-6EE1-52E6-654D5CFB8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27EF710-CAEF-47B0-B61B-996C1E66A74B}"/>
              </a:ext>
            </a:extLst>
          </p:cNvPr>
          <p:cNvSpPr txBox="1"/>
          <p:nvPr/>
        </p:nvSpPr>
        <p:spPr>
          <a:xfrm>
            <a:off x="2646915" y="4167638"/>
            <a:ext cx="6898156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ZIRKUSSE</a:t>
            </a:r>
          </a:p>
        </p:txBody>
      </p:sp>
      <p:pic>
        <p:nvPicPr>
          <p:cNvPr id="3" name="Grafik 2" descr="Zirkuszelt mit einfarbiger Füllung">
            <a:extLst>
              <a:ext uri="{FF2B5EF4-FFF2-40B4-BE49-F238E27FC236}">
                <a16:creationId xmlns:a16="http://schemas.microsoft.com/office/drawing/2014/main" id="{9FB040A8-1F7D-9619-DB5F-1505663F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5840" y="570209"/>
            <a:ext cx="4240306" cy="4240306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03139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8">
            <a:extLst>
              <a:ext uri="{FF2B5EF4-FFF2-40B4-BE49-F238E27FC236}">
                <a16:creationId xmlns:a16="http://schemas.microsoft.com/office/drawing/2014/main" id="{12542B7E-393B-B1C1-A282-2E6B802EAAF4}"/>
              </a:ext>
            </a:extLst>
          </p:cNvPr>
          <p:cNvSpPr/>
          <p:nvPr/>
        </p:nvSpPr>
        <p:spPr>
          <a:xfrm>
            <a:off x="3029725" y="399453"/>
            <a:ext cx="6149094" cy="6149094"/>
          </a:xfrm>
          <a:prstGeom prst="ellipse">
            <a:avLst/>
          </a:prstGeom>
          <a:gradFill>
            <a:gsLst>
              <a:gs pos="100000">
                <a:srgbClr val="00FFB3">
                  <a:alpha val="0"/>
                </a:srgbClr>
              </a:gs>
              <a:gs pos="17000">
                <a:srgbClr val="00FFB3">
                  <a:alpha val="76863"/>
                </a:srgbClr>
              </a:gs>
              <a:gs pos="35000">
                <a:srgbClr val="00FFB3">
                  <a:alpha val="30000"/>
                </a:srgbClr>
              </a:gs>
            </a:gsLst>
            <a:path path="circle">
              <a:fillToRect l="50000" t="50000" r="50000" b="50000"/>
            </a:path>
          </a:gradFill>
          <a:ln w="6350"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                                </a:t>
            </a:r>
          </a:p>
        </p:txBody>
      </p:sp>
      <p:pic>
        <p:nvPicPr>
          <p:cNvPr id="8" name="Grafik 7" descr="Blatt mit einfarbiger Füllung">
            <a:extLst>
              <a:ext uri="{FF2B5EF4-FFF2-40B4-BE49-F238E27FC236}">
                <a16:creationId xmlns:a16="http://schemas.microsoft.com/office/drawing/2014/main" id="{788E0BD5-4815-FFF5-50F2-41A8D2E1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  <a:effectLst>
            <a:outerShdw blurRad="101600" algn="tl" rotWithShape="0">
              <a:schemeClr val="bg1"/>
            </a:outerShdw>
          </a:effectLst>
        </p:spPr>
      </p:pic>
      <p:sp>
        <p:nvSpPr>
          <p:cNvPr id="10" name="Hexagon 38">
            <a:extLst>
              <a:ext uri="{FF2B5EF4-FFF2-40B4-BE49-F238E27FC236}">
                <a16:creationId xmlns:a16="http://schemas.microsoft.com/office/drawing/2014/main" id="{2112628C-8305-17AA-4311-2E6A9B96908D}"/>
              </a:ext>
            </a:extLst>
          </p:cNvPr>
          <p:cNvSpPr>
            <a:spLocks noChangeAspect="1"/>
          </p:cNvSpPr>
          <p:nvPr/>
        </p:nvSpPr>
        <p:spPr>
          <a:xfrm>
            <a:off x="5141704" y="2599200"/>
            <a:ext cx="1925136" cy="1659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2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!!hex_A">
            <a:extLst>
              <a:ext uri="{FF2B5EF4-FFF2-40B4-BE49-F238E27FC236}">
                <a16:creationId xmlns:a16="http://schemas.microsoft.com/office/drawing/2014/main" id="{568F427A-8B9B-2541-F196-A5BEAE17DDA3}"/>
              </a:ext>
            </a:extLst>
          </p:cNvPr>
          <p:cNvSpPr>
            <a:spLocks noChangeAspect="1"/>
          </p:cNvSpPr>
          <p:nvPr/>
        </p:nvSpPr>
        <p:spPr>
          <a:xfrm>
            <a:off x="3308449" y="2860200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sp>
        <p:nvSpPr>
          <p:cNvPr id="12" name="Oval 21">
            <a:extLst>
              <a:ext uri="{FF2B5EF4-FFF2-40B4-BE49-F238E27FC236}">
                <a16:creationId xmlns:a16="http://schemas.microsoft.com/office/drawing/2014/main" id="{B5A77B0D-EC3B-E03D-59EB-A5D94BC5C4E5}"/>
              </a:ext>
            </a:extLst>
          </p:cNvPr>
          <p:cNvSpPr/>
          <p:nvPr/>
        </p:nvSpPr>
        <p:spPr>
          <a:xfrm>
            <a:off x="5105820" y="33840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21">
            <a:extLst>
              <a:ext uri="{FF2B5EF4-FFF2-40B4-BE49-F238E27FC236}">
                <a16:creationId xmlns:a16="http://schemas.microsoft.com/office/drawing/2014/main" id="{787E757F-5F6C-EE13-2258-32EC72E468AF}"/>
              </a:ext>
            </a:extLst>
          </p:cNvPr>
          <p:cNvSpPr/>
          <p:nvPr/>
        </p:nvSpPr>
        <p:spPr>
          <a:xfrm>
            <a:off x="5593800" y="25542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8CC0356A-CCD9-595A-CF7B-10515035382E}"/>
              </a:ext>
            </a:extLst>
          </p:cNvPr>
          <p:cNvSpPr/>
          <p:nvPr/>
        </p:nvSpPr>
        <p:spPr>
          <a:xfrm>
            <a:off x="5593800" y="42138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8E48DD53-993C-9278-149A-492F3EDB3958}"/>
              </a:ext>
            </a:extLst>
          </p:cNvPr>
          <p:cNvSpPr/>
          <p:nvPr/>
        </p:nvSpPr>
        <p:spPr>
          <a:xfrm>
            <a:off x="6553200" y="42138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27B6605E-5998-FE29-03F4-90DFB59E69F8}"/>
              </a:ext>
            </a:extLst>
          </p:cNvPr>
          <p:cNvSpPr/>
          <p:nvPr/>
        </p:nvSpPr>
        <p:spPr>
          <a:xfrm>
            <a:off x="7021840" y="33840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EB5A90F7-13EB-56BE-571F-78B9F816AA5E}"/>
              </a:ext>
            </a:extLst>
          </p:cNvPr>
          <p:cNvSpPr/>
          <p:nvPr/>
        </p:nvSpPr>
        <p:spPr>
          <a:xfrm>
            <a:off x="6553200" y="25542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76D3B0F-0C7F-DECE-96A8-36B6B4613162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 flipH="1">
            <a:off x="4628064" y="3429000"/>
            <a:ext cx="477756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!!hex_A">
            <a:extLst>
              <a:ext uri="{FF2B5EF4-FFF2-40B4-BE49-F238E27FC236}">
                <a16:creationId xmlns:a16="http://schemas.microsoft.com/office/drawing/2014/main" id="{E7924884-D123-35AD-C6FA-3E834F2F6060}"/>
              </a:ext>
            </a:extLst>
          </p:cNvPr>
          <p:cNvSpPr>
            <a:spLocks noChangeAspect="1"/>
          </p:cNvSpPr>
          <p:nvPr/>
        </p:nvSpPr>
        <p:spPr>
          <a:xfrm>
            <a:off x="4446012" y="4812373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3A2E70A-1DE3-32CC-9A45-042CEA2DE8F4}"/>
              </a:ext>
            </a:extLst>
          </p:cNvPr>
          <p:cNvCxnSpPr>
            <a:cxnSpLocks/>
            <a:stCxn id="14" idx="0"/>
            <a:endCxn id="32" idx="5"/>
          </p:cNvCxnSpPr>
          <p:nvPr/>
        </p:nvCxnSpPr>
        <p:spPr>
          <a:xfrm flipH="1">
            <a:off x="5432481" y="4213800"/>
            <a:ext cx="206319" cy="598573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!!hex_A">
            <a:extLst>
              <a:ext uri="{FF2B5EF4-FFF2-40B4-BE49-F238E27FC236}">
                <a16:creationId xmlns:a16="http://schemas.microsoft.com/office/drawing/2014/main" id="{0C881184-19CD-3439-4A7A-F2F6B0C66725}"/>
              </a:ext>
            </a:extLst>
          </p:cNvPr>
          <p:cNvSpPr>
            <a:spLocks noChangeAspect="1"/>
          </p:cNvSpPr>
          <p:nvPr/>
        </p:nvSpPr>
        <p:spPr>
          <a:xfrm>
            <a:off x="6407032" y="4789873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sp>
        <p:nvSpPr>
          <p:cNvPr id="39" name="!!hex_A">
            <a:extLst>
              <a:ext uri="{FF2B5EF4-FFF2-40B4-BE49-F238E27FC236}">
                <a16:creationId xmlns:a16="http://schemas.microsoft.com/office/drawing/2014/main" id="{81B5D12A-DD7E-E41B-284A-9DE68B6F3902}"/>
              </a:ext>
            </a:extLst>
          </p:cNvPr>
          <p:cNvSpPr>
            <a:spLocks noChangeAspect="1"/>
          </p:cNvSpPr>
          <p:nvPr/>
        </p:nvSpPr>
        <p:spPr>
          <a:xfrm>
            <a:off x="7625633" y="2860200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007FE33-69E5-CDB3-90F4-1304FAD94049}"/>
              </a:ext>
            </a:extLst>
          </p:cNvPr>
          <p:cNvCxnSpPr>
            <a:cxnSpLocks/>
            <a:stCxn id="15" idx="0"/>
            <a:endCxn id="37" idx="4"/>
          </p:cNvCxnSpPr>
          <p:nvPr/>
        </p:nvCxnSpPr>
        <p:spPr>
          <a:xfrm>
            <a:off x="6598200" y="4213800"/>
            <a:ext cx="141978" cy="576073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DF29D226-217C-7061-7996-63EC2116F68C}"/>
              </a:ext>
            </a:extLst>
          </p:cNvPr>
          <p:cNvCxnSpPr>
            <a:stCxn id="16" idx="6"/>
            <a:endCxn id="39" idx="3"/>
          </p:cNvCxnSpPr>
          <p:nvPr/>
        </p:nvCxnSpPr>
        <p:spPr>
          <a:xfrm>
            <a:off x="7111840" y="3429000"/>
            <a:ext cx="513793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!!hex_A">
            <a:extLst>
              <a:ext uri="{FF2B5EF4-FFF2-40B4-BE49-F238E27FC236}">
                <a16:creationId xmlns:a16="http://schemas.microsoft.com/office/drawing/2014/main" id="{512A7D07-29B2-B85F-03B6-DA31413D62EB}"/>
              </a:ext>
            </a:extLst>
          </p:cNvPr>
          <p:cNvSpPr>
            <a:spLocks noChangeAspect="1"/>
          </p:cNvSpPr>
          <p:nvPr/>
        </p:nvSpPr>
        <p:spPr>
          <a:xfrm>
            <a:off x="4446011" y="876890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sp>
        <p:nvSpPr>
          <p:cNvPr id="49" name="!!hex_A">
            <a:extLst>
              <a:ext uri="{FF2B5EF4-FFF2-40B4-BE49-F238E27FC236}">
                <a16:creationId xmlns:a16="http://schemas.microsoft.com/office/drawing/2014/main" id="{2AF8571A-9170-C963-B5C8-70FE5B970046}"/>
              </a:ext>
            </a:extLst>
          </p:cNvPr>
          <p:cNvSpPr>
            <a:spLocks noChangeAspect="1"/>
          </p:cNvSpPr>
          <p:nvPr/>
        </p:nvSpPr>
        <p:spPr>
          <a:xfrm>
            <a:off x="6407032" y="878123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E82A1F81-DABC-27C5-C6D6-1F1AA95067B9}"/>
              </a:ext>
            </a:extLst>
          </p:cNvPr>
          <p:cNvCxnSpPr>
            <a:stCxn id="48" idx="1"/>
            <a:endCxn id="10" idx="4"/>
          </p:cNvCxnSpPr>
          <p:nvPr/>
        </p:nvCxnSpPr>
        <p:spPr>
          <a:xfrm>
            <a:off x="5432480" y="2014490"/>
            <a:ext cx="195238" cy="58471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2EB30F6C-9201-7281-7E76-E3944B9630BF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598200" y="2023126"/>
            <a:ext cx="153895" cy="531074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7" name="Abschnittszoom 56">
                <a:extLst>
                  <a:ext uri="{FF2B5EF4-FFF2-40B4-BE49-F238E27FC236}">
                    <a16:creationId xmlns:a16="http://schemas.microsoft.com/office/drawing/2014/main" id="{CF6DEA8E-8342-9DF4-AEDD-44EC2B7CF3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2411712"/>
                  </p:ext>
                </p:extLst>
              </p:nvPr>
            </p:nvGraphicFramePr>
            <p:xfrm>
              <a:off x="4648534" y="1188467"/>
              <a:ext cx="914568" cy="514445"/>
            </p:xfrm>
            <a:graphic>
              <a:graphicData uri="http://schemas.microsoft.com/office/powerpoint/2016/sectionzoom">
                <psez:sectionZm>
                  <psez:sectionZmObj sectionId="{A25ECFBB-2706-4DA3-8408-D538969539AF}">
                    <psez:zmPr id="{1C8D5746-365A-4456-B0D1-A3D3252CB525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14568" cy="514445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7" name="Abschnittszoom 5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F6DEA8E-8342-9DF4-AEDD-44EC2B7CF3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8534" y="1188467"/>
                <a:ext cx="914568" cy="514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9" name="Abschnittszoom 58">
                <a:extLst>
                  <a:ext uri="{FF2B5EF4-FFF2-40B4-BE49-F238E27FC236}">
                    <a16:creationId xmlns:a16="http://schemas.microsoft.com/office/drawing/2014/main" id="{4269407B-7D6E-8965-8791-A13B136CAC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4776970"/>
                  </p:ext>
                </p:extLst>
              </p:nvPr>
            </p:nvGraphicFramePr>
            <p:xfrm>
              <a:off x="3497943" y="3155926"/>
              <a:ext cx="970928" cy="546147"/>
            </p:xfrm>
            <a:graphic>
              <a:graphicData uri="http://schemas.microsoft.com/office/powerpoint/2016/sectionzoom">
                <psez:sectionZm>
                  <psez:sectionZmObj sectionId="{1B599B88-9A3C-4151-B8EC-B5385DBBCEFE}">
                    <psez:zmPr id="{BEE06312-BA2B-4D70-8DC7-B17C55DACA22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0928" cy="54614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9" name="Abschnittszoom 5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269407B-7D6E-8965-8791-A13B136CAC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7943" y="3155926"/>
                <a:ext cx="970928" cy="5461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1" name="Abschnittszoom 60">
                <a:extLst>
                  <a:ext uri="{FF2B5EF4-FFF2-40B4-BE49-F238E27FC236}">
                    <a16:creationId xmlns:a16="http://schemas.microsoft.com/office/drawing/2014/main" id="{2D2F0DD7-D653-CE37-1724-48A690114A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6310806"/>
                  </p:ext>
                </p:extLst>
              </p:nvPr>
            </p:nvGraphicFramePr>
            <p:xfrm>
              <a:off x="4648147" y="5139973"/>
              <a:ext cx="932190" cy="524357"/>
            </p:xfrm>
            <a:graphic>
              <a:graphicData uri="http://schemas.microsoft.com/office/powerpoint/2016/sectionzoom">
                <psez:sectionZm>
                  <psez:sectionZmObj sectionId="{BAF51063-2CBF-41C5-8901-C0546AAC3766}">
                    <psez:zmPr id="{58CA9F8F-11F0-46E6-89A8-B4B321A39B42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2190" cy="52435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1" name="Abschnittszoom 6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2D2F0DD7-D653-CE37-1724-48A690114A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48147" y="5139973"/>
                <a:ext cx="932190" cy="524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3" name="Abschnittszoom 62">
                <a:extLst>
                  <a:ext uri="{FF2B5EF4-FFF2-40B4-BE49-F238E27FC236}">
                    <a16:creationId xmlns:a16="http://schemas.microsoft.com/office/drawing/2014/main" id="{835352FC-3058-E730-4DDC-9AC6671DC0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6924651"/>
                  </p:ext>
                </p:extLst>
              </p:nvPr>
            </p:nvGraphicFramePr>
            <p:xfrm>
              <a:off x="6614480" y="5139973"/>
              <a:ext cx="904719" cy="508904"/>
            </p:xfrm>
            <a:graphic>
              <a:graphicData uri="http://schemas.microsoft.com/office/powerpoint/2016/sectionzoom">
                <psez:sectionZm>
                  <psez:sectionZmObj sectionId="{CEB2D34B-5059-4133-87DC-87209E87E683}">
                    <psez:zmPr id="{6EA3D671-4775-4A3E-8C0A-05A4843ED61D}" transitionDur="1000" showBg="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4719" cy="508904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3" name="Abschnittszoom 6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35352FC-3058-E730-4DDC-9AC6671DC0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14480" y="5139973"/>
                <a:ext cx="904719" cy="508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5" name="Abschnittszoom 64">
                <a:extLst>
                  <a:ext uri="{FF2B5EF4-FFF2-40B4-BE49-F238E27FC236}">
                    <a16:creationId xmlns:a16="http://schemas.microsoft.com/office/drawing/2014/main" id="{D5EF27CE-0DB5-C68F-569A-3C95258A45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8962983"/>
                  </p:ext>
                </p:extLst>
              </p:nvPr>
            </p:nvGraphicFramePr>
            <p:xfrm>
              <a:off x="7870771" y="3194026"/>
              <a:ext cx="835747" cy="470107"/>
            </p:xfrm>
            <a:graphic>
              <a:graphicData uri="http://schemas.microsoft.com/office/powerpoint/2016/sectionzoom">
                <psez:sectionZm>
                  <psez:sectionZmObj sectionId="{C5448C77-7546-4B84-8FFE-7DB13A0E8486}">
                    <psez:zmPr id="{0547FF07-A85A-41C4-81BC-438382045332}" transitionDur="1000" showBg="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35747" cy="47010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5" name="Abschnittszoom 6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D5EF27CE-0DB5-C68F-569A-3C95258A45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70771" y="3194026"/>
                <a:ext cx="835747" cy="470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7" name="Abschnittszoom 66">
                <a:extLst>
                  <a:ext uri="{FF2B5EF4-FFF2-40B4-BE49-F238E27FC236}">
                    <a16:creationId xmlns:a16="http://schemas.microsoft.com/office/drawing/2014/main" id="{51F01E89-A795-AD85-F3B3-0796A5D5C9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2593455"/>
                  </p:ext>
                </p:extLst>
              </p:nvPr>
            </p:nvGraphicFramePr>
            <p:xfrm>
              <a:off x="6577720" y="1173781"/>
              <a:ext cx="978238" cy="550259"/>
            </p:xfrm>
            <a:graphic>
              <a:graphicData uri="http://schemas.microsoft.com/office/powerpoint/2016/sectionzoom">
                <psez:sectionZm>
                  <psez:sectionZmObj sectionId="{94E76773-D2B5-4DAB-AD49-1506A2B2BA75}">
                    <psez:zmPr id="{FBA1C90F-BEE5-4E77-AEC3-E44FDC4FB56D}" transitionDur="1000" showBg="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78238" cy="550259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7" name="Abschnittszoom 6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51F01E89-A795-AD85-F3B3-0796A5D5C9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77720" y="1173781"/>
                <a:ext cx="978238" cy="550259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7F3D3ED-A099-2810-7EE5-09F7265A50AF}"/>
              </a:ext>
            </a:extLst>
          </p:cNvPr>
          <p:cNvSpPr/>
          <p:nvPr/>
        </p:nvSpPr>
        <p:spPr>
          <a:xfrm>
            <a:off x="182594" y="2431786"/>
            <a:ext cx="549884" cy="1444625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 descr="Symbol für Hamburger-Menü mit einfarbiger Füllung">
            <a:hlinkClick r:id="rId23" action="ppaction://hlinksldjump"/>
            <a:extLst>
              <a:ext uri="{FF2B5EF4-FFF2-40B4-BE49-F238E27FC236}">
                <a16:creationId xmlns:a16="http://schemas.microsoft.com/office/drawing/2014/main" id="{ABA712E3-2A79-CAB4-A10A-8BAFD268B0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9752" y="2554200"/>
            <a:ext cx="375566" cy="375564"/>
          </a:xfrm>
          <a:prstGeom prst="rect">
            <a:avLst/>
          </a:prstGeom>
        </p:spPr>
      </p:pic>
      <p:pic>
        <p:nvPicPr>
          <p:cNvPr id="22" name="Grafik 21" descr="Liste mit einfarbiger Füllung">
            <a:hlinkClick r:id="rId26" action="ppaction://hlinksldjump"/>
            <a:extLst>
              <a:ext uri="{FF2B5EF4-FFF2-40B4-BE49-F238E27FC236}">
                <a16:creationId xmlns:a16="http://schemas.microsoft.com/office/drawing/2014/main" id="{C69BF60A-9B7B-9DB7-D3D2-23FCE1130B6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17916" y="3054406"/>
            <a:ext cx="279239" cy="279239"/>
          </a:xfrm>
          <a:prstGeom prst="rect">
            <a:avLst/>
          </a:prstGeom>
        </p:spPr>
      </p:pic>
      <p:pic>
        <p:nvPicPr>
          <p:cNvPr id="24" name="Grafik 23">
            <a:hlinkClick r:id="rId29" action="ppaction://hlinksldjump"/>
            <a:extLst>
              <a:ext uri="{FF2B5EF4-FFF2-40B4-BE49-F238E27FC236}">
                <a16:creationId xmlns:a16="http://schemas.microsoft.com/office/drawing/2014/main" id="{6BC68AF5-F5DD-D8FF-7DF3-245A2C663A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46221" y="3524356"/>
            <a:ext cx="222628" cy="2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38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BB0082-9966-8E64-C049-481DB5E4E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A76C70C-0D7F-0FD4-FD76-36466542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– Zirkusse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11F5D88-8495-9491-8008-63CE51E5B4AB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FE40025-BA01-8B94-7356-5CBD322B97C2}"/>
              </a:ext>
            </a:extLst>
          </p:cNvPr>
          <p:cNvSpPr txBox="1"/>
          <p:nvPr/>
        </p:nvSpPr>
        <p:spPr>
          <a:xfrm>
            <a:off x="838200" y="5247349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PETA, Deutschland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EE6947-1D6C-9D6C-43EC-48F8F3FED74C}"/>
              </a:ext>
            </a:extLst>
          </p:cNvPr>
          <p:cNvSpPr txBox="1"/>
          <p:nvPr/>
        </p:nvSpPr>
        <p:spPr>
          <a:xfrm>
            <a:off x="6560710" y="5247349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PETA, Deutschland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FF9D80-79CB-1605-9E78-8AF1C0E4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6810"/>
            <a:ext cx="5191125" cy="313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D54C5B-6A08-5F05-CCAE-1AB110583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10" y="2036810"/>
            <a:ext cx="4701213" cy="313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50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6CCE61-B2B5-DB78-907B-BB4507CD3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3E36DCC-3512-27E6-A941-034999855474}"/>
              </a:ext>
            </a:extLst>
          </p:cNvPr>
          <p:cNvSpPr txBox="1"/>
          <p:nvPr/>
        </p:nvSpPr>
        <p:spPr>
          <a:xfrm>
            <a:off x="1992224" y="4361276"/>
            <a:ext cx="8207551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HAUSTIERE</a:t>
            </a:r>
          </a:p>
        </p:txBody>
      </p:sp>
      <p:pic>
        <p:nvPicPr>
          <p:cNvPr id="4" name="Grafik 3" descr="Welpe 2 mit einfarbiger Füllung">
            <a:extLst>
              <a:ext uri="{FF2B5EF4-FFF2-40B4-BE49-F238E27FC236}">
                <a16:creationId xmlns:a16="http://schemas.microsoft.com/office/drawing/2014/main" id="{27B86ECD-53F5-AEE2-B09C-456648E78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2665" y="764689"/>
            <a:ext cx="4046668" cy="4046668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4119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A93EB-FBC6-DD26-75F4-0942B6234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D16B5C3-CD21-E3A7-908B-799C2D044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– Haustiere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428BCD9-7738-BC7C-314B-383F687352E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1CEF01-481A-5D09-F002-9A8BEAC6AFDE}"/>
              </a:ext>
            </a:extLst>
          </p:cNvPr>
          <p:cNvSpPr txBox="1"/>
          <p:nvPr/>
        </p:nvSpPr>
        <p:spPr>
          <a:xfrm>
            <a:off x="838200" y="524734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DPA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F77946-698B-D9EE-E6FC-107E33BA7263}"/>
              </a:ext>
            </a:extLst>
          </p:cNvPr>
          <p:cNvSpPr txBox="1"/>
          <p:nvPr/>
        </p:nvSpPr>
        <p:spPr>
          <a:xfrm>
            <a:off x="6560710" y="5247349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© Polizei Erfurt</a:t>
            </a:r>
          </a:p>
        </p:txBody>
      </p:sp>
      <p:pic>
        <p:nvPicPr>
          <p:cNvPr id="4" name="Grafik 3" descr="Ein Bild, das Im Haus, Wand, Geflügel, Haus enthält.&#10;&#10;Automatisch generierte Beschreibung">
            <a:extLst>
              <a:ext uri="{FF2B5EF4-FFF2-40B4-BE49-F238E27FC236}">
                <a16:creationId xmlns:a16="http://schemas.microsoft.com/office/drawing/2014/main" id="{F44C0B22-1F00-DECD-537C-56B6234D9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814261"/>
            <a:ext cx="5257800" cy="335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Katze, Im Haus, Abfallcontainer, Wand enthält.&#10;&#10;Automatisch generierte Beschreibung">
            <a:extLst>
              <a:ext uri="{FF2B5EF4-FFF2-40B4-BE49-F238E27FC236}">
                <a16:creationId xmlns:a16="http://schemas.microsoft.com/office/drawing/2014/main" id="{DFC064FD-B9F8-59CC-C141-DD3BE5A04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10" y="1814261"/>
            <a:ext cx="5032338" cy="335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14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Hierarchie mit einfarbiger Füllung">
            <a:extLst>
              <a:ext uri="{FF2B5EF4-FFF2-40B4-BE49-F238E27FC236}">
                <a16:creationId xmlns:a16="http://schemas.microsoft.com/office/drawing/2014/main" id="{AAF42E20-8F3B-5E3B-3824-4D7E048F6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117" y="185642"/>
            <a:ext cx="4247766" cy="4247766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8C62A2E-E414-7DB4-9011-17910BB91DA5}"/>
              </a:ext>
            </a:extLst>
          </p:cNvPr>
          <p:cNvSpPr txBox="1"/>
          <p:nvPr/>
        </p:nvSpPr>
        <p:spPr>
          <a:xfrm>
            <a:off x="2019183" y="3821265"/>
            <a:ext cx="8153634" cy="22159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URSACHEN</a:t>
            </a:r>
          </a:p>
        </p:txBody>
      </p:sp>
    </p:spTree>
    <p:extLst>
      <p:ext uri="{BB962C8B-B14F-4D97-AF65-F5344CB8AC3E}">
        <p14:creationId xmlns:p14="http://schemas.microsoft.com/office/powerpoint/2010/main" val="2546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7145CC-5D99-C3BF-4C00-6999F59D9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C9E7DB3-37D5-800E-6B55-C1E033766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Ursachen - Speziesismus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64B0BB3-55A9-574C-6872-1B05D7FEA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Warum lieben wir Hunde und essen Kühe?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Keine relevanten Unterschiede in Bezug auf Bewusstsein und Gefühle, aber unterschiedliche Wahrnehmung durch den Menschen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Ordnen Tiere in Schemata ein, die unsere Gefühle ihnen gegenüber bestimmen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399EAD7-ADCA-C82F-3018-5B310249E5D6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 descr="Ein Bild, das Im Haus, Haustier, Wand, Boden enthält.&#10;&#10;Automatisch generierte Beschreibung">
            <a:extLst>
              <a:ext uri="{FF2B5EF4-FFF2-40B4-BE49-F238E27FC236}">
                <a16:creationId xmlns:a16="http://schemas.microsoft.com/office/drawing/2014/main" id="{6299C87E-7740-D260-6BD5-8BDE7560C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57" y="3772137"/>
            <a:ext cx="2109643" cy="270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28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645DCC-6E49-60DD-9823-380DB5BFB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97DCE82-CB6B-35D3-87E3-90C02CDC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Ursachen - Speziesismus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68CB1D1-DECF-B576-FCD3-3859F8C85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Hinter dem Verlust von Ekel steht der Verlust von Empathie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Wertevorstellungen decken sich nicht mit unserem Verhalten (kognitive Dissonanz)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Wahrnehmung des eigenen Verhaltens wird so verändert, dass es scheinbar zu unseren Wertevorstellungen passt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F9C73D7-D154-40E6-158C-1AA153538097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591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FEB0C-2262-D10B-AA7E-C754C320C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A0D910C-5425-A179-9F7D-412FCE891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Ursachen - Speziesismus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C87B396-5F07-2279-7D9E-941A89AB7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Unsichtbarmachung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 als Pfeiler des Systems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Was die Norm ist, ist meist unsichtbar und gilt als frei von Ideologie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Begriff des „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Karnismus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“ um der Ideologie, die hinter Fleischkonsum steckt, einen Namen zu geben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15ECA51-BC7B-3403-9E83-76EBF1C47C18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 descr="Ein Bild, das Text, Säugetier, Clipart, Grafiken enthält.&#10;&#10;Automatisch generierte Beschreibung">
            <a:extLst>
              <a:ext uri="{FF2B5EF4-FFF2-40B4-BE49-F238E27FC236}">
                <a16:creationId xmlns:a16="http://schemas.microsoft.com/office/drawing/2014/main" id="{D009B9F7-1712-36A5-378B-B70A9EF44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51" y="4091789"/>
            <a:ext cx="3597387" cy="24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CC565-1180-DF93-2E8E-F1A65E0E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7FE23F3-FA92-B135-7A14-C73D87B0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Ursachen - Speziesismus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08F6ABA-611F-AE01-F7EB-C71074C00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Die 3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Ns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 des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Karnismus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Normal</a:t>
            </a:r>
          </a:p>
          <a:p>
            <a:pPr lvl="2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Konsum von Tierprodukten ist die Norm, Abweichung von dieser wird sanktioniert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Natürlich</a:t>
            </a:r>
          </a:p>
          <a:p>
            <a:pPr lvl="2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Unterscheidung zwischen natürlich und gerechtfertigt ist nötig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Notwendig</a:t>
            </a:r>
          </a:p>
          <a:p>
            <a:pPr lvl="2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Gesundheitliche oder gesellschaftliche Notwendigkeit ist nicht gegeben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1971A75-3585-49E6-C52A-36A51253646D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72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5593E6-3140-D056-F124-70403280B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900DC05-59C8-BA6F-31B4-EBB496E3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Ursachen - Speziesismus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355AD0E-0193-2A85-269E-EFF87C6D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Abwehrmechanismen: das kognitive Trio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Verdinglichung</a:t>
            </a:r>
          </a:p>
          <a:p>
            <a:pPr lvl="2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„Etwas“ auf deinem Teller oder nicht doch „jemand“?</a:t>
            </a:r>
          </a:p>
          <a:p>
            <a:pPr lvl="1"/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Entindividualisierung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pPr lvl="2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Tiere nur als Exemplar ihrer Spezies ohne eigene Persönlichkeit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Dichotomisierung</a:t>
            </a:r>
          </a:p>
          <a:p>
            <a:pPr lvl="2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Willkürliche Einteilung in (z.B. essbar / nicht essbar) aufgrund falscher Annahmen)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Gesetz der Ähnlichkeit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Je mehr wir uns mit Tieren identifizieren, umso mehr Empathie empfinden wir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E930DC2-3EBE-7617-005A-17DD880A16E8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46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CB3C1-5F7C-253C-31A9-B444660C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3D1CBD1-8AB9-C2BB-98E7-EBFFCBD5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Ursachen - Speziesismus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F997BB8-CBB0-3CF7-67A3-C9D367282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Was ist Speziesismus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Speziesismus beschreibt eine Anschauung, die entweder die Existenz oder Relevanz einer Empfindungsfähigkeit und der damit einhergehenden Bedürfnisse von Organismen abstreiten, qua ihrer Spezieszugehörigkeit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Macht- und Herrschaftsinstrument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Bildet die ideologische Grundlage zur Legitimation der Ausbeutung von Tieren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Herrschaftsmechanismen:</a:t>
            </a:r>
          </a:p>
          <a:p>
            <a:pPr marL="1371600" lvl="2" indent="-457200">
              <a:buFont typeface="+mj-lt"/>
              <a:buAutoNum type="arabicPeriod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Abwertende Haltung gegenüber Beherrschten</a:t>
            </a:r>
          </a:p>
          <a:p>
            <a:pPr marL="1371600" lvl="2" indent="-457200">
              <a:buFont typeface="+mj-lt"/>
              <a:buAutoNum type="arabicPeriod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Legitimationsnarrativ (Überlegenheit, religiöse Begründung)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D362A1D-DCA7-9994-A250-471A44D0C644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753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alkendiagramm mit Aufwärtstrend mit einfarbiger Füllung">
            <a:extLst>
              <a:ext uri="{FF2B5EF4-FFF2-40B4-BE49-F238E27FC236}">
                <a16:creationId xmlns:a16="http://schemas.microsoft.com/office/drawing/2014/main" id="{83667796-2A0A-F731-F8BA-66A22E69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4387" y="569212"/>
            <a:ext cx="3663226" cy="3663226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237144-3837-038B-035C-63B7E423218E}"/>
              </a:ext>
            </a:extLst>
          </p:cNvPr>
          <p:cNvSpPr txBox="1"/>
          <p:nvPr/>
        </p:nvSpPr>
        <p:spPr>
          <a:xfrm>
            <a:off x="2180927" y="3815128"/>
            <a:ext cx="7830145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RELEVANZ</a:t>
            </a:r>
          </a:p>
        </p:txBody>
      </p:sp>
    </p:spTree>
    <p:extLst>
      <p:ext uri="{BB962C8B-B14F-4D97-AF65-F5344CB8AC3E}">
        <p14:creationId xmlns:p14="http://schemas.microsoft.com/office/powerpoint/2010/main" val="332529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Waage der Justitia mit einfarbiger Füllung">
            <a:extLst>
              <a:ext uri="{FF2B5EF4-FFF2-40B4-BE49-F238E27FC236}">
                <a16:creationId xmlns:a16="http://schemas.microsoft.com/office/drawing/2014/main" id="{78FE1302-DAF1-411C-C599-74E92C6D9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542" y="0"/>
            <a:ext cx="4388915" cy="4388915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6EF5290-6E55-3733-A074-AB921E688286}"/>
              </a:ext>
            </a:extLst>
          </p:cNvPr>
          <p:cNvSpPr txBox="1"/>
          <p:nvPr/>
        </p:nvSpPr>
        <p:spPr>
          <a:xfrm>
            <a:off x="3901542" y="3993099"/>
            <a:ext cx="4388915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ETHIK</a:t>
            </a:r>
          </a:p>
        </p:txBody>
      </p:sp>
    </p:spTree>
    <p:extLst>
      <p:ext uri="{BB962C8B-B14F-4D97-AF65-F5344CB8AC3E}">
        <p14:creationId xmlns:p14="http://schemas.microsoft.com/office/powerpoint/2010/main" val="12438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C0688-E2AC-D666-6813-E8412B1B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FA75B32-53F0-A2C1-3389-30216D9B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Antispeziesismus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309D915-997A-7070-146F-DA3623C3C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Gegen Speziesismus gerichtetes Bewusstsein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Moralische Verantwortung gegenüber Tieren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Worin bestehen ihre Interessen, wie sieht ein vollständiges oder gutes Leben für Tiere aus, und inwieweit dürfen wir dieses beeinträchtigen oder gar beenden?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Vorwurf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Anthromorphismus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Können Gefühlswelt von Tieren nie vollständig verstehen, aber sie wird sich in Grundzügen ähneln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A8B5A16-19E3-0E3C-DC53-0345DA27B20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958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B63DF-176A-5529-9BBB-08A7D38C2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B8A8635-1600-9C59-B7B0-CAEA14F8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Antispeziesismus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558188C-3F8A-78B6-BD72-54F70A645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Tiere besitzen kein Ich-Bewusstsein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Moralische Verantwortung fängt erst mit dem Wissen an, dass ich jemand bin, der sich so oder so anders verhalten kann – gegenüber anderen, die auch ein eigener jemand sind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Ein moralisches Objekt muss weder Verständnis von Moral haben oder selbst moralisch handeln, um von moralischen Subjekten berücksichtigt zu werden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C47D117-83D9-0BE1-56E0-FFDB1E64F5DD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88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109AD7-8878-825C-0F79-9E24E936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A255194-253A-8919-C5A9-8B3BB236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Antispeziesismus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BECFFA7-953C-3D1A-4B6E-848BC23E7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Jeremy Bentham: Die Frage ist nicht „Können sie denken?“ oder „Können sie reden?“ sondern „Können sie leiden?“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Jedes Tier hat das Recht auf den Vollzug des eigenen Lebens und es sollte nicht von Beginn an vom „Nutztier“ her gedacht werden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BCF802D-4FCC-D896-DD26-880DF22D55C6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40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4B69B-DC79-116B-C12D-10DC8FE1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775F03B-5A57-62F2-6A6F-0950E32D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Antispeziesismus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774C554-87D5-6BFB-AE03-8040388A3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Tierversuche: Wenn wir krebskranke Menschen heilen wollen, dürfen wir zu diesem Zweck gesunde Mäuse krank machen oder krank züchten und dann schmerzhaften Prozeduren unterziehen?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Negative Pflichten untersagen uns Handlungen die andere schädigen (nicht töten, nicht stehlen, …)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Positive Pflichten verlangen aktiv zum Wohl eines anderen beizutragen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Negative Pflichten deutlich bedeutsamer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E9D8FAA-FD9E-ED55-5E50-8B97420D650C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856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CA127-D444-82D2-9CD2-99F38466B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8FB318C-FFCB-5D89-4128-E2541C6C9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Antispeziesismus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9484ED9-1EF1-659A-0B03-9C373437C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Worin besteht eigentlich der Schaden, der einem Wesen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ensteht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, wenn es stirbt?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Häufige Argumentation: Menschen werden ihrer Zukunft beraubt, auf die sie bewusst planend Bezug nehmen, Tiere tun das nicht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Aber: Leben hat einen Wert an sich und ist essenziell für das jeweilige Wesen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Was ist Freiheit?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Tiere dürfen keinem / keiner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Besitzer:In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 gehören</a:t>
            </a:r>
          </a:p>
          <a:p>
            <a:pPr lvl="1"/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Freiheit negativ definieren: Unfreiheit und Gefangenschaft erkennen wir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E0089FE-5133-BEB7-9949-46EEE4B12861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6738B53-19AF-A509-8DD5-2919E29F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64" y="4939989"/>
            <a:ext cx="1839401" cy="1839401"/>
          </a:xfrm>
          <a:prstGeom prst="rect">
            <a:avLst/>
          </a:prstGeom>
          <a:noFill/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2FBEE6D0-EBDB-A555-027F-0253CB15D92C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BC0A28B4-688B-BB17-C8B5-6201251F8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256BA204-5C33-EF76-46CF-7DB9D626D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41695799-B551-0635-806B-AC598F1CD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4352B548-29C1-FE10-0373-438E6B73E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4DB9CA20-E179-6427-B567-0F248D038F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FFAD04E0-AC25-FA5A-72A0-1711CBFEC2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2E9D2-C0BB-588C-6E17-0C5A1174B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CC67A2B-B658-BE48-5F63-4594FC06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Quellen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030D6E6-9DA2-0380-5F85-946626740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Melanie Joy (2013): Warum wir Hunde lieben, Schweine essen und Kühe anziehen.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Hilal Sezgin (2014): Artgerecht ist nur die Freiheit. Eine Ethik für Tiere oder Warum wir umdenken müssen.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Magazin Tierbefreiung (12/2021): Speziesismus. Heft 113.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Magazin Tierbefreiung (6/2015): Tiere im Abseits. Insekten und andere Wirbellose. Heft 87.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47B2EE-48C6-FEE8-372E-6F961B15B313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83B8EA-3553-1F32-633F-59E66F21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64" y="4939989"/>
            <a:ext cx="1839401" cy="1839401"/>
          </a:xfrm>
          <a:prstGeom prst="rect">
            <a:avLst/>
          </a:prstGeom>
          <a:noFill/>
        </p:spPr>
      </p:pic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A2E1F4C-DC0E-4F82-95E4-50856B6E1016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C19253A5-2BB7-D82E-7575-9CF97ACCE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75074B1E-C519-5F32-9DB9-A3568CD426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3397C06E-741A-15E0-E7A1-9A5BC5B32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AD950AD1-9789-AB91-8D87-8F397D097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DE4B45F2-572C-29ED-C9FC-F700CF9EAA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0E0EE2B4-438E-18C4-D66A-8248B86BD0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5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376AA-FAAD-7D2B-BAF0-FE4FB51F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79048C-7858-8D02-B96C-3D3AE31B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Wert des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Menschens</a:t>
            </a:r>
            <a:endParaRPr lang="de-DE" dirty="0">
              <a:solidFill>
                <a:schemeClr val="bg1">
                  <a:lumMod val="95000"/>
                </a:schemeClr>
              </a:solidFill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4AFC042C-E468-6DF2-E84F-B4C785220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Wie viel ist ein Menschenleben wert?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Unbezahlbar</a:t>
            </a:r>
          </a:p>
          <a:p>
            <a:pPr lvl="2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Logisch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sym typeface="Wingdings" panose="05000000000000000000" pitchFamily="2" charset="2"/>
              </a:rPr>
              <a:t> empfindungsfähige Wesen mit Bedürfnissen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2481620-9FA3-50E9-D4C8-40CB7065E77B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3C4CC6A4-0D40-7D2F-BF63-3EF79FAD9AEA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0BC0793A-51BA-C270-8B53-E65680141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05CD66BF-7B09-850C-9336-B490DA8A8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29C68567-9550-AD1F-F318-4A3E57EE5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1F2FD770-9EF2-E836-F982-37813A088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1F8754CE-E1FF-AF2C-5FA0-780450C20B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9DFF5F7A-DD77-AC30-CA73-54F1EDCE16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84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3BBC48-D779-F119-DF54-EE3E97C39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63B95EF-4416-6679-1B0E-F124652B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Wert des Haustiers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DD542B75-BB09-75C2-9677-BAEDAB672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Wie viel ist das Leben eines Haustieres wert?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Kaufbar beim Züchter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sym typeface="Wingdings" panose="05000000000000000000" pitchFamily="2" charset="2"/>
              </a:rPr>
              <a:t> Tauschwert 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sym typeface="Wingdings" panose="05000000000000000000" pitchFamily="2" charset="2"/>
              </a:rPr>
              <a:t>ABER:</a:t>
            </a:r>
          </a:p>
          <a:p>
            <a:pPr lvl="2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sym typeface="Wingdings" panose="05000000000000000000" pitchFamily="2" charset="2"/>
              </a:rPr>
              <a:t>Für viele Teil der Familie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8ACBD93-E6A3-4718-EDAB-32279F125443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D98908D8-EF7A-7F4D-B2DD-9688AAD00683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2A94E275-DDE9-0FE1-AB3B-47C1C46EF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439C8761-A30D-C06B-1BE8-E78509069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4036ACF0-FA2D-167D-9F22-6BA7267DC8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1ED5EF92-775E-53FC-E8B9-336E36D6A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1111BDA8-3A68-DBE2-4055-290605827C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115500F6-1881-DFFF-C9A0-317E8C6141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  <p:pic>
        <p:nvPicPr>
          <p:cNvPr id="7" name="Grafik 6" descr="Ein Bild, das Katze, Im Haus, Wand, Katzen enthält.&#10;&#10;Automatisch generierte Beschreibung">
            <a:extLst>
              <a:ext uri="{FF2B5EF4-FFF2-40B4-BE49-F238E27FC236}">
                <a16:creationId xmlns:a16="http://schemas.microsoft.com/office/drawing/2014/main" id="{35DA716D-877A-CF98-0795-0F2D084A16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0" y="3140564"/>
            <a:ext cx="4310158" cy="323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222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6BC94-A470-131C-54B8-FB5E909B0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3D9E43F-F410-188C-DCF5-657B6E2F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Wert des „Nutztiers“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418A07CA-B4E7-53F7-5C9C-65AC7152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8848"/>
          </a:xfrm>
        </p:spPr>
        <p:txBody>
          <a:bodyPr/>
          <a:lstStyle/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Wie viel ist das Leben eines sogenannten „Nutztieres“ wert?</a:t>
            </a:r>
          </a:p>
          <a:p>
            <a:pPr marL="457200" lvl="1" indent="0">
              <a:buNone/>
            </a:pP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8A903AC-EE97-6F07-1C5C-0A0F62796CFA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4655F1E0-0F4D-072A-A055-206C2A9B6EB1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95294F7B-CCB7-3032-3333-2B1EA24F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4D73E3DC-5C01-B170-0C4F-0E2B5495D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10E1AA62-E7DF-17CA-2A1E-6619B0D4E8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1E5DE8BD-C2D7-DB41-4773-87ACCD272C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5D8C8BE7-E191-A49A-266F-964F8E0231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55ABDA78-6567-EFBC-3455-3CA038DC15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7C3E6F3-9EB0-4110-3AF0-10848EFF71B9}"/>
              </a:ext>
            </a:extLst>
          </p:cNvPr>
          <p:cNvGrpSpPr/>
          <p:nvPr/>
        </p:nvGrpSpPr>
        <p:grpSpPr>
          <a:xfrm>
            <a:off x="1293194" y="2784193"/>
            <a:ext cx="2337281" cy="568848"/>
            <a:chOff x="1140794" y="2631793"/>
            <a:chExt cx="2337281" cy="568848"/>
          </a:xfrm>
        </p:grpSpPr>
        <p:pic>
          <p:nvPicPr>
            <p:cNvPr id="17" name="Grafik 16" descr="Bezeichnung mit einfarbiger Füllung">
              <a:extLst>
                <a:ext uri="{FF2B5EF4-FFF2-40B4-BE49-F238E27FC236}">
                  <a16:creationId xmlns:a16="http://schemas.microsoft.com/office/drawing/2014/main" id="{7E0FFD28-2661-9F41-A1CE-DBF7DC9FD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4311405E-73C0-3FE2-30F5-785110C75B3B}"/>
                </a:ext>
              </a:extLst>
            </p:cNvPr>
            <p:cNvSpPr txBox="1"/>
            <p:nvPr/>
          </p:nvSpPr>
          <p:spPr>
            <a:xfrm>
              <a:off x="1709642" y="2731551"/>
              <a:ext cx="176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Kalb (w): 07,89€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180C765-D7BF-17AC-32EC-68D890D65349}"/>
              </a:ext>
            </a:extLst>
          </p:cNvPr>
          <p:cNvGrpSpPr/>
          <p:nvPr/>
        </p:nvGrpSpPr>
        <p:grpSpPr>
          <a:xfrm>
            <a:off x="1293194" y="3537719"/>
            <a:ext cx="2369341" cy="568848"/>
            <a:chOff x="1140794" y="2631793"/>
            <a:chExt cx="2369341" cy="568848"/>
          </a:xfrm>
        </p:grpSpPr>
        <p:pic>
          <p:nvPicPr>
            <p:cNvPr id="20" name="Grafik 19" descr="Bezeichnung mit einfarbiger Füllung">
              <a:extLst>
                <a:ext uri="{FF2B5EF4-FFF2-40B4-BE49-F238E27FC236}">
                  <a16:creationId xmlns:a16="http://schemas.microsoft.com/office/drawing/2014/main" id="{BDF03FDF-DD79-6247-EB22-3BB951BC5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1F115F6-1611-DE1B-7133-EDA5C3D3714B}"/>
                </a:ext>
              </a:extLst>
            </p:cNvPr>
            <p:cNvSpPr txBox="1"/>
            <p:nvPr/>
          </p:nvSpPr>
          <p:spPr>
            <a:xfrm>
              <a:off x="1709642" y="273155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Kalb (m): 50,00€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429C46B-972F-2A31-82D0-6FD1E975BAE4}"/>
              </a:ext>
            </a:extLst>
          </p:cNvPr>
          <p:cNvGrpSpPr/>
          <p:nvPr/>
        </p:nvGrpSpPr>
        <p:grpSpPr>
          <a:xfrm>
            <a:off x="1293194" y="4179104"/>
            <a:ext cx="3023366" cy="568848"/>
            <a:chOff x="1140794" y="2631793"/>
            <a:chExt cx="3023366" cy="568848"/>
          </a:xfrm>
        </p:grpSpPr>
        <p:pic>
          <p:nvPicPr>
            <p:cNvPr id="23" name="Grafik 22" descr="Bezeichnung mit einfarbiger Füllung">
              <a:extLst>
                <a:ext uri="{FF2B5EF4-FFF2-40B4-BE49-F238E27FC236}">
                  <a16:creationId xmlns:a16="http://schemas.microsoft.com/office/drawing/2014/main" id="{F595905B-222D-410F-1434-3382D779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6D91906-A12A-7C77-3690-966F99E0E5F6}"/>
                </a:ext>
              </a:extLst>
            </p:cNvPr>
            <p:cNvSpPr txBox="1"/>
            <p:nvPr/>
          </p:nvSpPr>
          <p:spPr>
            <a:xfrm>
              <a:off x="1709642" y="2731551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Masthähnchen: 02,28€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CF3470D-8B4C-2790-E65A-4B8AE3651E20}"/>
              </a:ext>
            </a:extLst>
          </p:cNvPr>
          <p:cNvGrpSpPr/>
          <p:nvPr/>
        </p:nvGrpSpPr>
        <p:grpSpPr>
          <a:xfrm>
            <a:off x="4890893" y="2599527"/>
            <a:ext cx="2814976" cy="568848"/>
            <a:chOff x="1140794" y="2631793"/>
            <a:chExt cx="2814976" cy="568848"/>
          </a:xfrm>
        </p:grpSpPr>
        <p:pic>
          <p:nvPicPr>
            <p:cNvPr id="26" name="Grafik 25" descr="Bezeichnung mit einfarbiger Füllung">
              <a:extLst>
                <a:ext uri="{FF2B5EF4-FFF2-40B4-BE49-F238E27FC236}">
                  <a16:creationId xmlns:a16="http://schemas.microsoft.com/office/drawing/2014/main" id="{B1A81A58-C410-2C54-9C14-AE0B06F4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ED12065-F282-D6FD-1BD9-C4D085736215}"/>
                </a:ext>
              </a:extLst>
            </p:cNvPr>
            <p:cNvSpPr txBox="1"/>
            <p:nvPr/>
          </p:nvSpPr>
          <p:spPr>
            <a:xfrm>
              <a:off x="1709642" y="2731551"/>
              <a:ext cx="2246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Masthenne: &gt; 00,20€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1E193A9-F843-781F-F7D0-A715C0BA7BF0}"/>
              </a:ext>
            </a:extLst>
          </p:cNvPr>
          <p:cNvGrpSpPr/>
          <p:nvPr/>
        </p:nvGrpSpPr>
        <p:grpSpPr>
          <a:xfrm>
            <a:off x="4890893" y="3437961"/>
            <a:ext cx="2370944" cy="568848"/>
            <a:chOff x="1140794" y="2631793"/>
            <a:chExt cx="2370944" cy="568848"/>
          </a:xfrm>
        </p:grpSpPr>
        <p:pic>
          <p:nvPicPr>
            <p:cNvPr id="29" name="Grafik 28" descr="Bezeichnung mit einfarbiger Füllung">
              <a:extLst>
                <a:ext uri="{FF2B5EF4-FFF2-40B4-BE49-F238E27FC236}">
                  <a16:creationId xmlns:a16="http://schemas.microsoft.com/office/drawing/2014/main" id="{4D20FB3C-9C18-E821-1764-24A7FE5DC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572B24C-BAE7-F9FA-8A1B-A653F9CE65EC}"/>
                </a:ext>
              </a:extLst>
            </p:cNvPr>
            <p:cNvSpPr txBox="1"/>
            <p:nvPr/>
          </p:nvSpPr>
          <p:spPr>
            <a:xfrm>
              <a:off x="1709642" y="2731551"/>
              <a:ext cx="1802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Schwein: 50,00€</a:t>
              </a:r>
            </a:p>
          </p:txBody>
        </p:sp>
      </p:grpSp>
      <p:pic>
        <p:nvPicPr>
          <p:cNvPr id="32" name="Grafik 31" descr="Ein Bild, das Geflügel, Huhn, Vogel, Vieh enthält.&#10;&#10;Automatisch generierte Beschreibung">
            <a:extLst>
              <a:ext uri="{FF2B5EF4-FFF2-40B4-BE49-F238E27FC236}">
                <a16:creationId xmlns:a16="http://schemas.microsoft.com/office/drawing/2014/main" id="{24810618-C526-63A4-4842-D365232A98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05" y="2279916"/>
            <a:ext cx="3158490" cy="399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493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7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7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4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1D7A8F6-2030-D6BC-1EDC-DA68A5D0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802575C-53BE-7086-1277-83E3BF92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Fester Bestandteil unserer Gesellschaft,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jede:r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 direkt / indirekt eingebunden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Erfüllen von Menschen vorgegebenen Zweck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Dabei Einteilung in Vielzahl von Kategorien</a:t>
            </a:r>
          </a:p>
          <a:p>
            <a:endParaRPr lang="de-DE" dirty="0">
              <a:solidFill>
                <a:schemeClr val="bg1">
                  <a:lumMod val="9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B784B9C-8746-1204-B847-68296256B8D2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519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68C3E-01C1-01B3-A161-FEF06CA22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362901B-8E04-57DF-5580-277932AF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Wert des „Nutztiers“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8DB9410C-1D03-0210-AF47-1AEA10F99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68848"/>
          </a:xfrm>
        </p:spPr>
        <p:txBody>
          <a:bodyPr/>
          <a:lstStyle/>
          <a:p>
            <a:pPr lvl="1"/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Wie viel ist das Leben eines sogenannten „Nutztieres“ wert?</a:t>
            </a:r>
          </a:p>
          <a:p>
            <a:pPr marL="457200" lvl="1" indent="0">
              <a:buNone/>
            </a:pP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8558359-7212-695F-9311-20A29CFC0881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46645C39-6DED-74E9-FD5C-B28A4BBCF521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9AF89F13-B6A9-D31F-07A8-A53047BD7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E7A347D1-87BC-DD60-789F-65A9BE5CF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EAA0C704-9A5F-3598-CF94-67E1E3FBC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AEDFB432-4E9C-C791-FD91-6F0332D84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365071E6-4E87-C683-BAB1-82218FF231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4" action="ppaction://hlinksldjump"/>
            <a:extLst>
              <a:ext uri="{FF2B5EF4-FFF2-40B4-BE49-F238E27FC236}">
                <a16:creationId xmlns:a16="http://schemas.microsoft.com/office/drawing/2014/main" id="{37C11180-0F73-898C-C967-5EE474382E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789ED4F-70AF-9F29-ED69-B1C8D5992968}"/>
              </a:ext>
            </a:extLst>
          </p:cNvPr>
          <p:cNvGrpSpPr/>
          <p:nvPr/>
        </p:nvGrpSpPr>
        <p:grpSpPr>
          <a:xfrm>
            <a:off x="-6791263" y="2784193"/>
            <a:ext cx="2337281" cy="568848"/>
            <a:chOff x="1140794" y="2631793"/>
            <a:chExt cx="2337281" cy="568848"/>
          </a:xfrm>
        </p:grpSpPr>
        <p:pic>
          <p:nvPicPr>
            <p:cNvPr id="17" name="Grafik 16" descr="Bezeichnung mit einfarbiger Füllung">
              <a:extLst>
                <a:ext uri="{FF2B5EF4-FFF2-40B4-BE49-F238E27FC236}">
                  <a16:creationId xmlns:a16="http://schemas.microsoft.com/office/drawing/2014/main" id="{EC262E45-0F90-E652-D6FE-66A1CE9D2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F7FD3D7-4DFD-D5BE-0497-5F09FA05D518}"/>
                </a:ext>
              </a:extLst>
            </p:cNvPr>
            <p:cNvSpPr txBox="1"/>
            <p:nvPr/>
          </p:nvSpPr>
          <p:spPr>
            <a:xfrm>
              <a:off x="1709642" y="2731551"/>
              <a:ext cx="176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Kalb (w): 07,89€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34EB70B-A52F-EAC5-7DCA-560BEDBCB02C}"/>
              </a:ext>
            </a:extLst>
          </p:cNvPr>
          <p:cNvGrpSpPr/>
          <p:nvPr/>
        </p:nvGrpSpPr>
        <p:grpSpPr>
          <a:xfrm>
            <a:off x="-6791263" y="3537719"/>
            <a:ext cx="2369341" cy="568848"/>
            <a:chOff x="1140794" y="2631793"/>
            <a:chExt cx="2369341" cy="568848"/>
          </a:xfrm>
        </p:grpSpPr>
        <p:pic>
          <p:nvPicPr>
            <p:cNvPr id="20" name="Grafik 19" descr="Bezeichnung mit einfarbiger Füllung">
              <a:extLst>
                <a:ext uri="{FF2B5EF4-FFF2-40B4-BE49-F238E27FC236}">
                  <a16:creationId xmlns:a16="http://schemas.microsoft.com/office/drawing/2014/main" id="{B1362C5B-6A50-26AA-F36E-FDED63EC6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A6C3345-9FD8-84DA-31D4-826A99365F6C}"/>
                </a:ext>
              </a:extLst>
            </p:cNvPr>
            <p:cNvSpPr txBox="1"/>
            <p:nvPr/>
          </p:nvSpPr>
          <p:spPr>
            <a:xfrm>
              <a:off x="1709642" y="273155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Kalb (m): 50,00€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708D84E-9057-6A0E-176F-D0580F316BB3}"/>
              </a:ext>
            </a:extLst>
          </p:cNvPr>
          <p:cNvGrpSpPr/>
          <p:nvPr/>
        </p:nvGrpSpPr>
        <p:grpSpPr>
          <a:xfrm>
            <a:off x="-6791263" y="4179104"/>
            <a:ext cx="3023366" cy="568848"/>
            <a:chOff x="1140794" y="2631793"/>
            <a:chExt cx="3023366" cy="568848"/>
          </a:xfrm>
        </p:grpSpPr>
        <p:pic>
          <p:nvPicPr>
            <p:cNvPr id="23" name="Grafik 22" descr="Bezeichnung mit einfarbiger Füllung">
              <a:extLst>
                <a:ext uri="{FF2B5EF4-FFF2-40B4-BE49-F238E27FC236}">
                  <a16:creationId xmlns:a16="http://schemas.microsoft.com/office/drawing/2014/main" id="{0A6843E9-4A3D-747D-63FC-FB1920AC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3E3F8AF-0952-8284-0848-5EA99A656243}"/>
                </a:ext>
              </a:extLst>
            </p:cNvPr>
            <p:cNvSpPr txBox="1"/>
            <p:nvPr/>
          </p:nvSpPr>
          <p:spPr>
            <a:xfrm>
              <a:off x="1709642" y="2731551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Masthähnchen: 02,28€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00C93A0-DF71-76A7-0430-52741F4E4868}"/>
              </a:ext>
            </a:extLst>
          </p:cNvPr>
          <p:cNvGrpSpPr/>
          <p:nvPr/>
        </p:nvGrpSpPr>
        <p:grpSpPr>
          <a:xfrm>
            <a:off x="-3193564" y="2599527"/>
            <a:ext cx="2814976" cy="568848"/>
            <a:chOff x="1140794" y="2631793"/>
            <a:chExt cx="2814976" cy="568848"/>
          </a:xfrm>
        </p:grpSpPr>
        <p:pic>
          <p:nvPicPr>
            <p:cNvPr id="26" name="Grafik 25" descr="Bezeichnung mit einfarbiger Füllung">
              <a:extLst>
                <a:ext uri="{FF2B5EF4-FFF2-40B4-BE49-F238E27FC236}">
                  <a16:creationId xmlns:a16="http://schemas.microsoft.com/office/drawing/2014/main" id="{613458B0-E0A9-5DF1-516D-3A2DC039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4E09E8B3-2E72-7B2E-CFB7-1B68550EC7D4}"/>
                </a:ext>
              </a:extLst>
            </p:cNvPr>
            <p:cNvSpPr txBox="1"/>
            <p:nvPr/>
          </p:nvSpPr>
          <p:spPr>
            <a:xfrm>
              <a:off x="1709642" y="2731551"/>
              <a:ext cx="2246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Masthenne: &gt; 00,20€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B21524A-84BF-8A49-6B0B-F86C920EADB3}"/>
              </a:ext>
            </a:extLst>
          </p:cNvPr>
          <p:cNvGrpSpPr/>
          <p:nvPr/>
        </p:nvGrpSpPr>
        <p:grpSpPr>
          <a:xfrm>
            <a:off x="-3193564" y="3437961"/>
            <a:ext cx="2370944" cy="568848"/>
            <a:chOff x="1140794" y="2631793"/>
            <a:chExt cx="2370944" cy="568848"/>
          </a:xfrm>
        </p:grpSpPr>
        <p:pic>
          <p:nvPicPr>
            <p:cNvPr id="29" name="Grafik 28" descr="Bezeichnung mit einfarbiger Füllung">
              <a:extLst>
                <a:ext uri="{FF2B5EF4-FFF2-40B4-BE49-F238E27FC236}">
                  <a16:creationId xmlns:a16="http://schemas.microsoft.com/office/drawing/2014/main" id="{29703072-818E-DD32-147F-840B8A3FB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40794" y="2631793"/>
              <a:ext cx="568848" cy="568848"/>
            </a:xfrm>
            <a:prstGeom prst="rect">
              <a:avLst/>
            </a:prstGeom>
            <a:effectLst>
              <a:outerShdw blurRad="101600" algn="ctr" rotWithShape="0">
                <a:schemeClr val="bg1"/>
              </a:outerShdw>
            </a:effectLst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35A63FB-0452-704B-B393-D28F7C7BEFB7}"/>
                </a:ext>
              </a:extLst>
            </p:cNvPr>
            <p:cNvSpPr txBox="1"/>
            <p:nvPr/>
          </p:nvSpPr>
          <p:spPr>
            <a:xfrm>
              <a:off x="1709642" y="2731551"/>
              <a:ext cx="1802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latin typeface="Heebo Thin" pitchFamily="2" charset="-79"/>
                  <a:cs typeface="Heebo Thin" pitchFamily="2" charset="-79"/>
                </a:rPr>
                <a:t>Schwein: 50,00€</a:t>
              </a:r>
            </a:p>
          </p:txBody>
        </p:sp>
      </p:grpSp>
      <p:pic>
        <p:nvPicPr>
          <p:cNvPr id="32" name="Grafik 31" descr="Ein Bild, das Geflügel, Huhn, Vogel, Vieh enthält.&#10;&#10;Automatisch generierte Beschreibung">
            <a:extLst>
              <a:ext uri="{FF2B5EF4-FFF2-40B4-BE49-F238E27FC236}">
                <a16:creationId xmlns:a16="http://schemas.microsoft.com/office/drawing/2014/main" id="{8A97AC9A-B12A-C384-3CF6-3E8F0018A11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51" y="2279916"/>
            <a:ext cx="3158490" cy="399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 descr="Ein Bild, das Vogel, Gras, draußen, Geflügel enthält.&#10;&#10;Automatisch generierte Beschreibung">
            <a:extLst>
              <a:ext uri="{FF2B5EF4-FFF2-40B4-BE49-F238E27FC236}">
                <a16:creationId xmlns:a16="http://schemas.microsoft.com/office/drawing/2014/main" id="{C90DB976-D04C-0F72-5B87-229300688F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85" y="2279930"/>
            <a:ext cx="5085499" cy="399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582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2.29167E-6 0.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439B5-09C7-1FBE-0AD0-A4A2CF3B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547619E-A136-68A2-8C2E-A55A8505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Ethik – Wert des Lebens - Quellen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031A73EC-817C-1F9B-9F68-A1B979637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[1]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https://www.faz.net/aktuell/wirtschaft/warum-ein-kalb-im-durchschnitt-nur-noch-7-89-euro-kostet-16480059.html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[2]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https://www.landwirtschaft.sachsen.de/schlachtgefluegelpreise-deutschland-42675.asp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[3]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https://www.landwirtschaft.sachsen.de/aktuelle-erzeugerpreise-fuer-schweinefleisch-und-ferkel-6278.asp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[4]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https://www.researchgate.net/publication/317381658_Impossible_Task_Paradigm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[5] 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https://www.ndr.de/ratgeber/gesundheit/Vitamin-B12-Mangel-Wenn-die-Nerven-leiden,vitamine144.html</a:t>
            </a:r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  <a:p>
            <a:endParaRPr lang="de-DE" dirty="0">
              <a:solidFill>
                <a:schemeClr val="bg1"/>
              </a:solidFill>
              <a:latin typeface="Heebo Thin" pitchFamily="2" charset="-79"/>
              <a:cs typeface="Heebo Thin" pitchFamily="2" charset="-79"/>
            </a:endParaRPr>
          </a:p>
        </p:txBody>
      </p:sp>
      <p:sp>
        <p:nvSpPr>
          <p:cNvPr id="8" name="Interaktive Schaltfläche: Zur Startseite wechseln 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BA4F52D-D744-3692-E089-C809745A9E37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0DF8016C-8E92-8651-C8F1-AEB762029068}"/>
              </a:ext>
            </a:extLst>
          </p:cNvPr>
          <p:cNvSpPr/>
          <p:nvPr/>
        </p:nvSpPr>
        <p:spPr>
          <a:xfrm>
            <a:off x="3524250" y="-1275271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Gehirn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FDECB69D-FC67-0E22-85E5-DD581412E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7072" y="-1009807"/>
            <a:ext cx="341139" cy="341139"/>
          </a:xfrm>
          <a:prstGeom prst="rect">
            <a:avLst/>
          </a:prstGeom>
        </p:spPr>
      </p:pic>
      <p:pic>
        <p:nvPicPr>
          <p:cNvPr id="5" name="Grafik 4" descr="Offene Hand mit Pflanze mit einfarbiger Füllung">
            <a:extLst>
              <a:ext uri="{FF2B5EF4-FFF2-40B4-BE49-F238E27FC236}">
                <a16:creationId xmlns:a16="http://schemas.microsoft.com/office/drawing/2014/main" id="{3D9FFCFE-CB96-244A-AD5E-C328FDF57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27812" y="-1009807"/>
            <a:ext cx="341139" cy="341139"/>
          </a:xfrm>
          <a:prstGeom prst="rect">
            <a:avLst/>
          </a:prstGeom>
        </p:spPr>
      </p:pic>
      <p:pic>
        <p:nvPicPr>
          <p:cNvPr id="9" name="Grafik 8" descr="Bodybuilder mit einfarbiger Füllung">
            <a:extLst>
              <a:ext uri="{FF2B5EF4-FFF2-40B4-BE49-F238E27FC236}">
                <a16:creationId xmlns:a16="http://schemas.microsoft.com/office/drawing/2014/main" id="{4211DA8C-F56B-4647-B6F8-4F187A9847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60566" y="-1009807"/>
            <a:ext cx="341139" cy="341139"/>
          </a:xfrm>
          <a:prstGeom prst="rect">
            <a:avLst/>
          </a:prstGeom>
        </p:spPr>
      </p:pic>
      <p:pic>
        <p:nvPicPr>
          <p:cNvPr id="10" name="Grafik 9" descr="Zahn mit einfarbiger Füllung">
            <a:extLst>
              <a:ext uri="{FF2B5EF4-FFF2-40B4-BE49-F238E27FC236}">
                <a16:creationId xmlns:a16="http://schemas.microsoft.com/office/drawing/2014/main" id="{5C044769-1384-0A8E-99DB-0021A568F1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94189" y="-1009807"/>
            <a:ext cx="341139" cy="341139"/>
          </a:xfrm>
          <a:prstGeom prst="rect">
            <a:avLst/>
          </a:prstGeom>
        </p:spPr>
      </p:pic>
      <p:pic>
        <p:nvPicPr>
          <p:cNvPr id="11" name="Grafik 10" descr="Geld mit einfarbiger Füllung">
            <a:extLst>
              <a:ext uri="{FF2B5EF4-FFF2-40B4-BE49-F238E27FC236}">
                <a16:creationId xmlns:a16="http://schemas.microsoft.com/office/drawing/2014/main" id="{2F3F1FB8-93EE-C9F3-7FC8-0FA1CADD15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-1009807"/>
            <a:ext cx="341139" cy="341139"/>
          </a:xfrm>
          <a:prstGeom prst="rect">
            <a:avLst/>
          </a:prstGeom>
        </p:spPr>
      </p:pic>
      <p:pic>
        <p:nvPicPr>
          <p:cNvPr id="12" name="Grafik 11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907D1EF5-62AA-AA79-366A-F404555A38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-1009807"/>
            <a:ext cx="341139" cy="34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40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F1A4B-A75F-163D-8394-BA75425E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AC927815-1362-5679-D7BE-FD1B09706A86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FC2FBC-47A9-D31E-A13A-A29AAE6F10F3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113251EA-8FD6-3644-2E49-02D5860A5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BB788B09-C954-A7B9-EAEF-28D559447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EC859994-369B-CDD3-F3F6-969C734978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FCE06A4A-F667-1F74-FA95-7BE6B5BE3E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565C4EB2-4F24-98E3-D1CB-A5D3368B5B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B4A8BB76-DB9C-9DCB-BE22-D843735358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B5E5E764-097D-EAF5-5BC1-FEFB68235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4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Welche Gründe haben wir, den inhärenten Wert tierischen Lebens zu ignorieren, ihn sogar mit einem finanziellen Wert zu versehen?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DC789902-A90E-3856-422B-AF4DB51C523E}"/>
              </a:ext>
            </a:extLst>
          </p:cNvPr>
          <p:cNvSpPr/>
          <p:nvPr/>
        </p:nvSpPr>
        <p:spPr>
          <a:xfrm>
            <a:off x="182594" y="2431786"/>
            <a:ext cx="549884" cy="1444625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 descr="Symbol für Hamburger-Menü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A37E4893-BA84-52E6-BF08-541ADBE1AC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7915" y="2602363"/>
            <a:ext cx="279240" cy="279238"/>
          </a:xfrm>
          <a:prstGeom prst="rect">
            <a:avLst/>
          </a:prstGeom>
        </p:spPr>
      </p:pic>
      <p:pic>
        <p:nvPicPr>
          <p:cNvPr id="34" name="Grafik 33" descr="Liste mit einfarbiger Füllung">
            <a:hlinkClick r:id="rId24" action="ppaction://hlinksldjump"/>
            <a:extLst>
              <a:ext uri="{FF2B5EF4-FFF2-40B4-BE49-F238E27FC236}">
                <a16:creationId xmlns:a16="http://schemas.microsoft.com/office/drawing/2014/main" id="{36BB242B-3A33-CFC7-1DDD-155CAC5FF4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76896" y="3013387"/>
            <a:ext cx="361280" cy="361278"/>
          </a:xfrm>
          <a:prstGeom prst="rect">
            <a:avLst/>
          </a:prstGeom>
        </p:spPr>
      </p:pic>
      <p:pic>
        <p:nvPicPr>
          <p:cNvPr id="35" name="Grafik 34">
            <a:hlinkClick r:id="rId27" action="ppaction://hlinksldjump"/>
            <a:extLst>
              <a:ext uri="{FF2B5EF4-FFF2-40B4-BE49-F238E27FC236}">
                <a16:creationId xmlns:a16="http://schemas.microsoft.com/office/drawing/2014/main" id="{932AAF8C-2F48-039F-464A-3A1B28642F2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46221" y="3524356"/>
            <a:ext cx="222628" cy="2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2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D3CD1D-9D03-900F-4DAF-64FC0367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120D40A5-C273-4F7A-61E2-5BB5FA8DBF13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3CF962D-2A89-6600-8BC7-36A866CD7A78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C0C4C9FD-90D1-42DB-5D03-D627A9D37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6A8ABF36-9B0C-DF71-169C-0EDE46F3F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45E2E980-5EE9-5220-5983-EE171560E5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8A0FC6A3-BC28-8D7C-8AD1-CDC374E3F6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716AC140-B964-FDAB-2653-2B2A4817B6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D9077700-4506-E325-FE15-27D5C9FD0C3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324372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0AE0064-1FA5-8058-91E1-79465EC24F95}"/>
              </a:ext>
            </a:extLst>
          </p:cNvPr>
          <p:cNvSpPr txBox="1"/>
          <p:nvPr/>
        </p:nvSpPr>
        <p:spPr>
          <a:xfrm>
            <a:off x="3712997" y="665511"/>
            <a:ext cx="5485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VEGAN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91908E-EAAF-4EE3-44D7-155E3864E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"Veganism is a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philosophy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and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way of living 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which seeks to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exclude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— as far as is </a:t>
            </a:r>
            <a:r>
              <a:rPr lang="en-US" b="1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possible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and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practicable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—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all forms 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of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exploitation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of, and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cruelty 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to, animals for </a:t>
            </a:r>
            <a:r>
              <a:rPr lang="en-US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food, clothing or any other purpose</a:t>
            </a:r>
            <a:r>
              <a:rPr lang="en-US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; and by extension, promotes the development and use of animal-free alternatives for the benefit of animals, humans and the environment. In dietary terms it denotes the practice of dispensing with all products derived wholly or partly from animals.“</a:t>
            </a:r>
          </a:p>
          <a:p>
            <a:pPr marL="0" indent="0" algn="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- The Vegan Society</a:t>
            </a:r>
            <a:endParaRPr lang="de-DE" dirty="0">
              <a:solidFill>
                <a:schemeClr val="bg1">
                  <a:lumMod val="50000"/>
                </a:schemeClr>
              </a:solidFill>
              <a:latin typeface="Heebo Thin" pitchFamily="2" charset="-79"/>
              <a:cs typeface="Heebo Thin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6117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DF7AB-827B-837C-6CCA-9E0693EA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8D9D42A-CAD6-E78E-D98C-D60BA0328ED5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D71CE98-D6A8-D80A-939D-319610D7B617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7F214C6D-39A8-3303-6F81-61ACB5428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324371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DC6E5C26-DCEC-521C-1416-458E60FB6F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9331BBF3-7B8A-953F-AB50-1109CA24CE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6950F9A7-92B3-0EAD-8A30-B1DE9AAB94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63D73436-96C2-4803-C9E8-2DBEABACAA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9A0376AD-C8A3-1523-4134-EF8E6FD951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D0AAC34-4CB3-E786-EAD8-C9807DEE6909}"/>
              </a:ext>
            </a:extLst>
          </p:cNvPr>
          <p:cNvSpPr txBox="1"/>
          <p:nvPr/>
        </p:nvSpPr>
        <p:spPr>
          <a:xfrm>
            <a:off x="4319863" y="665511"/>
            <a:ext cx="8755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INTELLIGENZ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4353AC-4C70-CCF5-87FD-A665035DA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„Fähigkeit, </a:t>
            </a:r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abstrakt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und </a:t>
            </a:r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vernünftig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zu </a:t>
            </a:r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denken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und daraus </a:t>
            </a:r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zweckvolles Handeln abzuleiten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“</a:t>
            </a:r>
          </a:p>
          <a:p>
            <a:pPr algn="r">
              <a:buFontTx/>
              <a:buChar char="-"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Duden, „Intelligenz“</a:t>
            </a:r>
          </a:p>
          <a:p>
            <a:pPr marL="0" indent="0" algn="r">
              <a:buNone/>
            </a:pPr>
            <a:endParaRPr lang="de-DE" dirty="0">
              <a:solidFill>
                <a:schemeClr val="bg1">
                  <a:lumMod val="50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„lateinisch </a:t>
            </a:r>
            <a:r>
              <a:rPr lang="de-DE" dirty="0" err="1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intelligens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intellegens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(Genitiv: </a:t>
            </a:r>
            <a:r>
              <a:rPr lang="de-DE" dirty="0" err="1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intellegentis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), adjektivisches 1. Partizip von: </a:t>
            </a:r>
            <a:r>
              <a:rPr lang="de-DE" dirty="0" err="1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intellegere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 = </a:t>
            </a:r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erkennen, verstehen</a:t>
            </a:r>
            <a:r>
              <a:rPr lang="de-DE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, eigentlich = zwischen etwas wählen“</a:t>
            </a:r>
          </a:p>
          <a:p>
            <a:pPr marL="0" indent="0" algn="r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- Duden, „intelligent“</a:t>
            </a:r>
          </a:p>
          <a:p>
            <a:pPr marL="0" indent="0">
              <a:buNone/>
            </a:pPr>
            <a:endParaRPr lang="de-DE" dirty="0">
              <a:solidFill>
                <a:schemeClr val="bg1">
                  <a:lumMod val="50000"/>
                </a:schemeClr>
              </a:solidFill>
              <a:latin typeface="Heebo Thin" pitchFamily="2" charset="-79"/>
              <a:cs typeface="Heebo Thin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68402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A03EC-E4FF-12CB-28CA-ADAE37A93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0FE7B65-117B-AFFC-1573-1EDB4C3727C1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FE51961-A0B3-B6DD-6B46-D34F28769D7A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D2FE2097-B842-35F6-2497-18ACE570A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CA8FB3ED-FC93-684C-F13A-CFCE24708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05865360-0353-3E07-4258-26FF134DCD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C189F4D1-1E1A-4B9E-5257-B1E26D274A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A27356F1-C438-F980-D6AE-99F52ABA57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324370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40CD9310-03B3-6CA4-335E-A2E82C9E79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FBFA543-4A50-F5B6-7E9E-5BA14A9258FB}"/>
              </a:ext>
            </a:extLst>
          </p:cNvPr>
          <p:cNvSpPr txBox="1"/>
          <p:nvPr/>
        </p:nvSpPr>
        <p:spPr>
          <a:xfrm>
            <a:off x="5296217" y="665509"/>
            <a:ext cx="463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GELD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F82CDAA1-00F2-916B-4C7C-D76429BD4E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404093"/>
              </p:ext>
            </p:extLst>
          </p:nvPr>
        </p:nvGraphicFramePr>
        <p:xfrm>
          <a:off x="2256852" y="1474635"/>
          <a:ext cx="7741920" cy="466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1B664A90-4160-2EBA-B365-3FF75BEB050B}"/>
              </a:ext>
            </a:extLst>
          </p:cNvPr>
          <p:cNvSpPr txBox="1"/>
          <p:nvPr/>
        </p:nvSpPr>
        <p:spPr>
          <a:xfrm>
            <a:off x="1362574" y="6525475"/>
            <a:ext cx="98716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Springmann, Marco et al. 2021. „The global and regional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costs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of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healthy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and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sustainable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dietary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patterns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: a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moddeling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study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“. In: </a:t>
            </a:r>
            <a:r>
              <a:rPr lang="de-DE" sz="1050" i="1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Lancet Planet Health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2021, Volume 5.</a:t>
            </a:r>
          </a:p>
        </p:txBody>
      </p:sp>
    </p:spTree>
    <p:extLst>
      <p:ext uri="{BB962C8B-B14F-4D97-AF65-F5344CB8AC3E}">
        <p14:creationId xmlns:p14="http://schemas.microsoft.com/office/powerpoint/2010/main" val="1848542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E7196-9944-1A91-B5E0-9C665433B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A5156A6-6DB0-8260-F86C-EC44496D2FB6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2996741-8C08-36CD-561F-DD9562FBDD0B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6815D81B-6A8A-E6A5-4663-A0839B030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B3DD8186-879C-94F3-EB0D-4ECF8CB5F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D01F8020-171F-206E-C5B4-3747D6310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EB107D3E-2153-F9F8-CFEE-35A9CFDBC8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C3C14E80-DA8A-C614-9440-4BF9C2CFB7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324370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B854D2F2-0229-3FE9-D77E-8A8DBD46E2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507C294-DFB9-3B08-D8B5-0EC0F37AA52F}"/>
              </a:ext>
            </a:extLst>
          </p:cNvPr>
          <p:cNvSpPr txBox="1"/>
          <p:nvPr/>
        </p:nvSpPr>
        <p:spPr>
          <a:xfrm>
            <a:off x="5296217" y="665509"/>
            <a:ext cx="463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GELD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E87DFAC-DB80-8884-F275-EA9ABE97F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573235"/>
              </p:ext>
            </p:extLst>
          </p:nvPr>
        </p:nvGraphicFramePr>
        <p:xfrm>
          <a:off x="2256852" y="1474635"/>
          <a:ext cx="7741920" cy="466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56A47860-28A0-7452-1852-19D4FF4713B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731" y="-1975415"/>
            <a:ext cx="3296110" cy="164805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C84BF0A-E7EA-EBA5-B731-D699580DB7B9}"/>
              </a:ext>
            </a:extLst>
          </p:cNvPr>
          <p:cNvSpPr txBox="1"/>
          <p:nvPr/>
        </p:nvSpPr>
        <p:spPr>
          <a:xfrm>
            <a:off x="1362574" y="6525475"/>
            <a:ext cx="98716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Springmann, Marco et al. 2021. „The global and regional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costs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of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healthy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and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sustainable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dietary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patterns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: a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moddeling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study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“. In: </a:t>
            </a:r>
            <a:r>
              <a:rPr lang="de-DE" sz="1050" i="1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Lancet Planet Health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2021, Volume 5.</a:t>
            </a:r>
          </a:p>
        </p:txBody>
      </p:sp>
    </p:spTree>
    <p:extLst>
      <p:ext uri="{BB962C8B-B14F-4D97-AF65-F5344CB8AC3E}">
        <p14:creationId xmlns:p14="http://schemas.microsoft.com/office/powerpoint/2010/main" val="327254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5084C-1D0C-BF56-B820-74CD46D4D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9FE03AE2-69D1-A18F-9D6F-0C5A01194920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051591F-CEDA-B0B8-C865-BCE7699EEF16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16A61E34-5668-39C0-B7B7-5512023E7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5D51EEC0-3715-7760-C739-DE28740FA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285B27EE-4446-EC68-8B68-DC61526C6F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49B5C3C0-0372-127D-A80D-E008330D20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5BF1DAE4-7456-A3A9-D621-0B55D62C69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324370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CD9FF490-2B1F-7188-F050-D09519A275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D0601A1-A7AD-4922-5061-5D1A67606E1E}"/>
              </a:ext>
            </a:extLst>
          </p:cNvPr>
          <p:cNvSpPr txBox="1"/>
          <p:nvPr/>
        </p:nvSpPr>
        <p:spPr>
          <a:xfrm>
            <a:off x="5296217" y="665509"/>
            <a:ext cx="463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GELD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C19433D-3E57-381C-F78B-54204B4ED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9816371"/>
              </p:ext>
            </p:extLst>
          </p:nvPr>
        </p:nvGraphicFramePr>
        <p:xfrm>
          <a:off x="2256852" y="1474635"/>
          <a:ext cx="7741920" cy="466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1ECA58F8-1312-20D1-ED86-F9A32716A63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731" y="-1975415"/>
            <a:ext cx="3296110" cy="164805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16FEE7B-4B90-B416-A6CF-1AA5CCEA6794}"/>
              </a:ext>
            </a:extLst>
          </p:cNvPr>
          <p:cNvSpPr txBox="1"/>
          <p:nvPr/>
        </p:nvSpPr>
        <p:spPr>
          <a:xfrm>
            <a:off x="1362574" y="6525475"/>
            <a:ext cx="98716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Springmann, Marco et al. 2021. „The global and regional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costs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of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healthy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and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sustainable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dietary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patterns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: a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moddeling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study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“. In: </a:t>
            </a:r>
            <a:r>
              <a:rPr lang="de-DE" sz="1050" i="1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Lancet Planet Health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2021, Volume 5.</a:t>
            </a:r>
          </a:p>
        </p:txBody>
      </p:sp>
    </p:spTree>
    <p:extLst>
      <p:ext uri="{BB962C8B-B14F-4D97-AF65-F5344CB8AC3E}">
        <p14:creationId xmlns:p14="http://schemas.microsoft.com/office/powerpoint/2010/main" val="16514575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53D63F-AB4F-BCBD-5323-BD99E0C0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497A1238-5486-D066-E477-37FA0A19E7D2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E65626C-B887-1273-283E-B11155F61710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1ADAC260-294F-7C4E-FEE3-EE06969A3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68EA9DBA-29D3-F306-A16E-5FD377B21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324369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AFB8B3E8-D5EF-2E86-0E18-C1E3298212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F19F2FD0-32C3-27A6-479C-46CF8EE56B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0245FD95-A293-7C33-F678-7ABE9EC962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4578F14E-3433-CD9C-684F-53D34EC93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228F2E-2E5D-1773-FFAF-6DC561C32629}"/>
              </a:ext>
            </a:extLst>
          </p:cNvPr>
          <p:cNvSpPr txBox="1"/>
          <p:nvPr/>
        </p:nvSpPr>
        <p:spPr>
          <a:xfrm>
            <a:off x="5966808" y="665509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UMWELT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353ECA52-F86E-9C31-7561-E085C954B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764161"/>
              </p:ext>
            </p:extLst>
          </p:nvPr>
        </p:nvGraphicFramePr>
        <p:xfrm>
          <a:off x="1902807" y="1196436"/>
          <a:ext cx="8128000" cy="494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9C829F07-4BC2-CFEE-8317-7722A84F5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250" y="6406673"/>
            <a:ext cx="53351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Hannah Ritchie (2021) - “Drivers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of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Deforestation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”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Published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online at OurWorldinData.org </a:t>
            </a:r>
          </a:p>
        </p:txBody>
      </p:sp>
    </p:spTree>
    <p:extLst>
      <p:ext uri="{BB962C8B-B14F-4D97-AF65-F5344CB8AC3E}">
        <p14:creationId xmlns:p14="http://schemas.microsoft.com/office/powerpoint/2010/main" val="2204431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FA30C-82D0-FC90-9389-E2A436095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AB372BA8-8952-2CDB-3BD2-E14D33BA33F0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48829FA-F6C2-1917-77E5-A76B6A61E903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766F7135-7CA5-4C83-986A-6B0390C7D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0626EB2E-985C-2D14-026F-6013AE5BA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324369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F324FEAC-5BA5-381C-4EE8-F7261317F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042A0B54-74EF-4C9E-627D-B4CCC83FD9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369DB77B-904B-8F6C-0E79-F1C540418BD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AFB6B9F8-3CBF-CB4F-8BE0-B6D3425C13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5ED13D5-CF44-AF6F-BED8-BCE87B15A227}"/>
              </a:ext>
            </a:extLst>
          </p:cNvPr>
          <p:cNvSpPr txBox="1"/>
          <p:nvPr/>
        </p:nvSpPr>
        <p:spPr>
          <a:xfrm>
            <a:off x="5966808" y="665509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UMWELT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447486B3-6D41-6666-626C-742B60AA6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900887"/>
              </p:ext>
            </p:extLst>
          </p:nvPr>
        </p:nvGraphicFramePr>
        <p:xfrm>
          <a:off x="1902807" y="1196436"/>
          <a:ext cx="8128000" cy="494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3" name="Rectangle 4">
            <a:extLst>
              <a:ext uri="{FF2B5EF4-FFF2-40B4-BE49-F238E27FC236}">
                <a16:creationId xmlns:a16="http://schemas.microsoft.com/office/drawing/2014/main" id="{65B4679D-1CB6-19FF-BB2D-14F6020DD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250" y="6406673"/>
            <a:ext cx="53351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Hannah Ritchie (2021) - “Drivers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of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Deforestation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”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Published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online at OurWorldinData.org </a:t>
            </a:r>
          </a:p>
        </p:txBody>
      </p:sp>
    </p:spTree>
    <p:extLst>
      <p:ext uri="{BB962C8B-B14F-4D97-AF65-F5344CB8AC3E}">
        <p14:creationId xmlns:p14="http://schemas.microsoft.com/office/powerpoint/2010/main" val="6327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4EA83-AF96-438C-21BF-7108ABD9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086ACD7-7566-40B6-CA19-54B4666D6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- Biomasse</a:t>
            </a:r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1C7C0B0-AEE8-01E7-3835-B048046737E9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4941023-F322-822B-ADAA-8186B5A8F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6509"/>
            <a:ext cx="3353268" cy="1562318"/>
          </a:xfrm>
          <a:prstGeom prst="rect">
            <a:avLst/>
          </a:prstGeom>
        </p:spPr>
      </p:pic>
      <p:graphicFrame>
        <p:nvGraphicFramePr>
          <p:cNvPr id="15" name="Inhaltsplatzhalter 14">
            <a:extLst>
              <a:ext uri="{FF2B5EF4-FFF2-40B4-BE49-F238E27FC236}">
                <a16:creationId xmlns:a16="http://schemas.microsoft.com/office/drawing/2014/main" id="{86EE8D7C-1D3E-58FA-91A7-F321FE2AC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277224"/>
              </p:ext>
            </p:extLst>
          </p:nvPr>
        </p:nvGraphicFramePr>
        <p:xfrm>
          <a:off x="-515007" y="1825625"/>
          <a:ext cx="691580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Inhaltsplatzhalter 14">
            <a:extLst>
              <a:ext uri="{FF2B5EF4-FFF2-40B4-BE49-F238E27FC236}">
                <a16:creationId xmlns:a16="http://schemas.microsoft.com/office/drawing/2014/main" id="{D366C0CA-91F3-A518-28EB-D087E9C36B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49906"/>
              </p:ext>
            </p:extLst>
          </p:nvPr>
        </p:nvGraphicFramePr>
        <p:xfrm>
          <a:off x="5599354" y="1825625"/>
          <a:ext cx="691580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48457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category"/>
        </p:bldSub>
      </p:bldGraphic>
      <p:bldGraphic spid="22" grpId="0" uiExpand="1">
        <p:bldSub>
          <a:bldChart bld="category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C2E68-04A5-1972-C467-CA1BF81C4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477DEFF7-4E31-AB20-3962-084F0A987379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90EB1FE-3EAC-4258-47BE-0277403D5B7D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DADA6508-D605-4A50-56C2-9951CD711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24CECA33-9C41-0DF4-C0F2-65B80D9182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7812" y="324369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19" name="Grafik 18" descr="Bodybuilder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355A10AB-013F-D275-997A-2555ED5E5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2" action="ppaction://hlinksldjump"/>
            <a:extLst>
              <a:ext uri="{FF2B5EF4-FFF2-40B4-BE49-F238E27FC236}">
                <a16:creationId xmlns:a16="http://schemas.microsoft.com/office/drawing/2014/main" id="{C3182122-B844-7BEB-2C30-331C0D66E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9FD39F89-34BC-841E-2B74-B7BE973A41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8" action="ppaction://hlinksldjump"/>
            <a:extLst>
              <a:ext uri="{FF2B5EF4-FFF2-40B4-BE49-F238E27FC236}">
                <a16:creationId xmlns:a16="http://schemas.microsoft.com/office/drawing/2014/main" id="{234A0DCA-2DE5-53C5-0A0E-D9F2157DEC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5D8E9BA-D2B5-047F-2861-514C435572CB}"/>
              </a:ext>
            </a:extLst>
          </p:cNvPr>
          <p:cNvSpPr txBox="1"/>
          <p:nvPr/>
        </p:nvSpPr>
        <p:spPr>
          <a:xfrm>
            <a:off x="5966808" y="665509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UMWELT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626B50-4491-25DA-B46D-453C34B6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250" y="6406673"/>
            <a:ext cx="533511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Hannah Ritchie (2021) - “Drivers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of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Deforestation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” </a:t>
            </a:r>
            <a:r>
              <a:rPr lang="de-DE" altLang="de-DE" sz="1050" dirty="0" err="1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Published</a:t>
            </a:r>
            <a:r>
              <a:rPr lang="de-DE" altLang="de-DE" sz="1050" dirty="0">
                <a:solidFill>
                  <a:schemeClr val="bg1">
                    <a:lumMod val="50000"/>
                  </a:schemeClr>
                </a:solidFill>
                <a:latin typeface="Heebo Thin" pitchFamily="2" charset="-79"/>
                <a:cs typeface="Heebo Thin" pitchFamily="2" charset="-79"/>
              </a:rPr>
              <a:t> online at OurWorldinData.org 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D8A9782C-39C7-1F12-F7E1-048E6DD2A4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542886"/>
              </p:ext>
            </p:extLst>
          </p:nvPr>
        </p:nvGraphicFramePr>
        <p:xfrm>
          <a:off x="2032000" y="1272112"/>
          <a:ext cx="8128000" cy="486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17809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category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7AB3-B4E3-4E70-2698-B945659B7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F77D7211-222F-A59F-F62A-EE3A249D561C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605139C-7D2B-5BBA-0783-4C13FC18E1C2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5ECD02B1-E95F-EA90-C5CD-C36122FDD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A16311D2-1D39-427F-579C-AD9C62C9A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7B5E38D8-C864-72F9-1419-371F9FF1E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8905E1A1-D260-6A29-D87D-0F89695684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356323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92460D67-5FD6-DBCC-4810-A87888255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13A36FD9-4E57-0DF9-009F-C4BFDB80B6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C59F498-490E-3600-3CBC-92306E3E3BE4}"/>
              </a:ext>
            </a:extLst>
          </p:cNvPr>
          <p:cNvSpPr txBox="1"/>
          <p:nvPr/>
        </p:nvSpPr>
        <p:spPr>
          <a:xfrm>
            <a:off x="6568471" y="665509"/>
            <a:ext cx="992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ALLESFRESSER</a:t>
            </a:r>
          </a:p>
        </p:txBody>
      </p:sp>
      <p:pic>
        <p:nvPicPr>
          <p:cNvPr id="6" name="Grafik 5" descr="Ein Bild, das Text, Diagramm, Design enthält.&#10;&#10;Automatisch generierte Beschreibung">
            <a:extLst>
              <a:ext uri="{FF2B5EF4-FFF2-40B4-BE49-F238E27FC236}">
                <a16:creationId xmlns:a16="http://schemas.microsoft.com/office/drawing/2014/main" id="{08FC2E50-2B62-A72B-E2B9-A1A2D2B16B1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11" y="1956305"/>
            <a:ext cx="3962400" cy="41849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D0E9CE1-8C1E-3AD3-E4A3-E30E1FBDEF4D}"/>
              </a:ext>
            </a:extLst>
          </p:cNvPr>
          <p:cNvSpPr txBox="1"/>
          <p:nvPr/>
        </p:nvSpPr>
        <p:spPr>
          <a:xfrm>
            <a:off x="965811" y="1330041"/>
            <a:ext cx="411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WOLF, ZAHNFORMEL</a:t>
            </a:r>
          </a:p>
        </p:txBody>
      </p:sp>
      <p:pic>
        <p:nvPicPr>
          <p:cNvPr id="10" name="Grafik 9" descr="Ein Bild, das Screenshot, Kerze, Design enthält.&#10;&#10;Automatisch generierte Beschreibung">
            <a:extLst>
              <a:ext uri="{FF2B5EF4-FFF2-40B4-BE49-F238E27FC236}">
                <a16:creationId xmlns:a16="http://schemas.microsoft.com/office/drawing/2014/main" id="{ACDA3F62-EC83-A9A1-4DD4-389D5E86884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7" y="2269626"/>
            <a:ext cx="7310666" cy="406148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2CBAC45-0F07-C68B-C236-DD692DD7C5AE}"/>
              </a:ext>
            </a:extLst>
          </p:cNvPr>
          <p:cNvSpPr txBox="1"/>
          <p:nvPr/>
        </p:nvSpPr>
        <p:spPr>
          <a:xfrm>
            <a:off x="6310010" y="1330041"/>
            <a:ext cx="471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MENSCH, ZAHNFORMEL</a:t>
            </a:r>
          </a:p>
        </p:txBody>
      </p:sp>
    </p:spTree>
    <p:extLst>
      <p:ext uri="{BB962C8B-B14F-4D97-AF65-F5344CB8AC3E}">
        <p14:creationId xmlns:p14="http://schemas.microsoft.com/office/powerpoint/2010/main" val="243382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52328-7131-9586-6FE1-234FE2947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DF3D6E02-DB56-2BC3-1F65-CF684D213BD7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145C614-07A7-D164-E5BB-A9751E0E107B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34ED4F0E-0663-18B0-964A-C44F2476D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19537961-B744-E437-8195-DCC485BCB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36D1D7EE-5C9F-867B-EA0C-F92525041E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B1B76CE7-04F6-3892-96FC-215963A458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356323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FB7465ED-4A52-A9EB-B02B-B756A2434D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A6178CDD-C59B-E2B6-EF9D-3248A0E3C3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5BBB90B-720A-83C1-D6A9-49338CE42CF7}"/>
              </a:ext>
            </a:extLst>
          </p:cNvPr>
          <p:cNvSpPr txBox="1"/>
          <p:nvPr/>
        </p:nvSpPr>
        <p:spPr>
          <a:xfrm>
            <a:off x="6568471" y="665509"/>
            <a:ext cx="992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ALLESFRESSER</a:t>
            </a:r>
          </a:p>
        </p:txBody>
      </p:sp>
      <p:pic>
        <p:nvPicPr>
          <p:cNvPr id="6" name="Grafik 5" descr="Ein Bild, das Text, Diagramm, Design enthält.&#10;&#10;Automatisch generierte Beschreibung">
            <a:extLst>
              <a:ext uri="{FF2B5EF4-FFF2-40B4-BE49-F238E27FC236}">
                <a16:creationId xmlns:a16="http://schemas.microsoft.com/office/drawing/2014/main" id="{9AD9404A-5F08-E13A-1A24-CC9B8E5B46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11" y="1956305"/>
            <a:ext cx="3962400" cy="41849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A0B7775-3DFB-D309-D273-AE0B63B3EF09}"/>
              </a:ext>
            </a:extLst>
          </p:cNvPr>
          <p:cNvSpPr txBox="1"/>
          <p:nvPr/>
        </p:nvSpPr>
        <p:spPr>
          <a:xfrm>
            <a:off x="807902" y="1330041"/>
            <a:ext cx="427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PFERD, ZAHNFORMEL</a:t>
            </a:r>
          </a:p>
        </p:txBody>
      </p:sp>
      <p:pic>
        <p:nvPicPr>
          <p:cNvPr id="10" name="Grafik 9" descr="Ein Bild, das Screenshot, Kerze, Design enthält.&#10;&#10;Automatisch generierte Beschreibung">
            <a:extLst>
              <a:ext uri="{FF2B5EF4-FFF2-40B4-BE49-F238E27FC236}">
                <a16:creationId xmlns:a16="http://schemas.microsoft.com/office/drawing/2014/main" id="{58435189-A048-240D-2FA6-0E8B43F347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7" y="2269626"/>
            <a:ext cx="7310666" cy="406148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A263019-41C8-3494-250C-5D4D241EFD9C}"/>
              </a:ext>
            </a:extLst>
          </p:cNvPr>
          <p:cNvSpPr txBox="1"/>
          <p:nvPr/>
        </p:nvSpPr>
        <p:spPr>
          <a:xfrm>
            <a:off x="6310010" y="1330041"/>
            <a:ext cx="471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MENSCH, ZAHNFORMEL</a:t>
            </a:r>
          </a:p>
        </p:txBody>
      </p:sp>
    </p:spTree>
    <p:extLst>
      <p:ext uri="{BB962C8B-B14F-4D97-AF65-F5344CB8AC3E}">
        <p14:creationId xmlns:p14="http://schemas.microsoft.com/office/powerpoint/2010/main" val="298310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F5425-1B70-C2F0-8BE7-4494232BD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C9AD578A-6A5F-6AE9-B965-68C1CA02EE53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12E3A61-86FB-EF09-5846-4BD69A0CA918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50E867DF-9D08-E2EA-22ED-4A0FC5C9A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12057041-0CE3-6F23-DAAC-5146774AE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DFB7B567-F54B-B101-EBB4-1E64F6FCA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28CE9646-7CA0-F4A3-755E-381B72D52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356323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DDA952DC-CF85-6D5E-3614-B67F48F2F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BAFD2234-9F2A-003D-D7FA-6BDEB9ECF7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EBE5E17-2647-33DB-3634-950912D01C58}"/>
              </a:ext>
            </a:extLst>
          </p:cNvPr>
          <p:cNvSpPr txBox="1"/>
          <p:nvPr/>
        </p:nvSpPr>
        <p:spPr>
          <a:xfrm>
            <a:off x="6568471" y="665509"/>
            <a:ext cx="9925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ALLESFRESSER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D784FFE-8A87-A1F6-DB26-0FC61F6630A8}"/>
              </a:ext>
            </a:extLst>
          </p:cNvPr>
          <p:cNvSpPr txBox="1"/>
          <p:nvPr/>
        </p:nvSpPr>
        <p:spPr>
          <a:xfrm>
            <a:off x="965811" y="1330041"/>
            <a:ext cx="411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WOLF, ZAHNFORMEL</a:t>
            </a:r>
          </a:p>
        </p:txBody>
      </p:sp>
      <p:pic>
        <p:nvPicPr>
          <p:cNvPr id="10" name="Grafik 9" descr="Ein Bild, das Screenshot, Kerze, Design enthält.&#10;&#10;Automatisch generierte Beschreibung">
            <a:extLst>
              <a:ext uri="{FF2B5EF4-FFF2-40B4-BE49-F238E27FC236}">
                <a16:creationId xmlns:a16="http://schemas.microsoft.com/office/drawing/2014/main" id="{8EC2E7E6-ACC3-1C63-90D7-4F4717C061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7" y="2269626"/>
            <a:ext cx="7310666" cy="406148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75F46DF-A8E0-574B-43E4-7D94AE91C8EA}"/>
              </a:ext>
            </a:extLst>
          </p:cNvPr>
          <p:cNvSpPr txBox="1"/>
          <p:nvPr/>
        </p:nvSpPr>
        <p:spPr>
          <a:xfrm>
            <a:off x="6310010" y="1330041"/>
            <a:ext cx="4715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MENSCH, ZAHNFORMEL</a:t>
            </a:r>
          </a:p>
        </p:txBody>
      </p:sp>
      <p:pic>
        <p:nvPicPr>
          <p:cNvPr id="4" name="Grafik 3" descr="Ein Bild, das Text, Diagramm, Design enthält.&#10;&#10;Automatisch generierte Beschreibung">
            <a:extLst>
              <a:ext uri="{FF2B5EF4-FFF2-40B4-BE49-F238E27FC236}">
                <a16:creationId xmlns:a16="http://schemas.microsoft.com/office/drawing/2014/main" id="{7F51E0C8-6E57-3ADF-53F8-0072343090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2190250"/>
            <a:ext cx="4360826" cy="33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2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53D2B-4538-9275-9592-B7166C9F4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5978E305-4537-7671-EEF9-1A533220E8D4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7316F85-2315-F3B5-B8D0-3D3585E44EAD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4F76551E-99DC-7A27-1C02-45E7EACAC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7F30EB57-9076-1911-1D27-FC278D714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0E4CDBCD-CA5E-7A87-B333-3FB1E939C1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356322"/>
            <a:ext cx="341139" cy="341139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AB056B8D-F55B-3AB7-466C-AAE9C4997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526891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173CF32B-56B1-BB59-F27A-77E75955C4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FE059ED3-AFB4-5A22-43E8-CF9846A6F1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AEA5E3B-7C1A-8E2C-DB56-226AF3C688DC}"/>
              </a:ext>
            </a:extLst>
          </p:cNvPr>
          <p:cNvSpPr txBox="1"/>
          <p:nvPr/>
        </p:nvSpPr>
        <p:spPr>
          <a:xfrm>
            <a:off x="7534420" y="665509"/>
            <a:ext cx="5934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Proteine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BFECE85D-4AFF-9B30-C4FA-1045DE4CA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370903"/>
              </p:ext>
            </p:extLst>
          </p:nvPr>
        </p:nvGraphicFramePr>
        <p:xfrm>
          <a:off x="2032000" y="136072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  <p:extLst>
      <p:ext uri="{BB962C8B-B14F-4D97-AF65-F5344CB8AC3E}">
        <p14:creationId xmlns:p14="http://schemas.microsoft.com/office/powerpoint/2010/main" val="1184485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6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Zahnräder mit einfarbiger Füllung">
            <a:extLst>
              <a:ext uri="{FF2B5EF4-FFF2-40B4-BE49-F238E27FC236}">
                <a16:creationId xmlns:a16="http://schemas.microsoft.com/office/drawing/2014/main" id="{26289799-1736-F168-0C08-B2869563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7103" y="0"/>
            <a:ext cx="4517791" cy="4517791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3641DA9-E658-8702-657B-5AC0F0B8149E}"/>
              </a:ext>
            </a:extLst>
          </p:cNvPr>
          <p:cNvSpPr txBox="1"/>
          <p:nvPr/>
        </p:nvSpPr>
        <p:spPr>
          <a:xfrm>
            <a:off x="1759502" y="4088068"/>
            <a:ext cx="8672992" cy="2215991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HANDLUNG</a:t>
            </a:r>
          </a:p>
        </p:txBody>
      </p:sp>
    </p:spTree>
    <p:extLst>
      <p:ext uri="{BB962C8B-B14F-4D97-AF65-F5344CB8AC3E}">
        <p14:creationId xmlns:p14="http://schemas.microsoft.com/office/powerpoint/2010/main" val="26933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2B3236-A474-D0EA-6A84-BE50019D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2C607DE-5C31-9D84-3D02-B3B489BC6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Filme und Dokus schauen</a:t>
            </a:r>
          </a:p>
        </p:txBody>
      </p:sp>
      <p:pic>
        <p:nvPicPr>
          <p:cNvPr id="4" name="Inhaltsplatzhalter 3" descr="Ein Bild, das Text, Säugetier, Nutztiere, Poster enthält.&#10;&#10;Automatisch generierte Beschreibung">
            <a:extLst>
              <a:ext uri="{FF2B5EF4-FFF2-40B4-BE49-F238E27FC236}">
                <a16:creationId xmlns:a16="http://schemas.microsoft.com/office/drawing/2014/main" id="{19F7B90C-E56A-B90A-FB24-B764F1F26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93678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4BCD9CE-52AC-1A76-9D3B-5B1AAA23F4A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 descr="Ein Bild, das Säugetier, Schwein, Text, Schnauze enthält.&#10;&#10;Automatisch generierte Beschreibung">
            <a:extLst>
              <a:ext uri="{FF2B5EF4-FFF2-40B4-BE49-F238E27FC236}">
                <a16:creationId xmlns:a16="http://schemas.microsoft.com/office/drawing/2014/main" id="{80A1534D-EFDF-91CD-146E-57F76E285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49" y="1730478"/>
            <a:ext cx="3499702" cy="196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 descr="Ein Bild, das Text, Säugetier enthält.&#10;&#10;Automatisch generierte Beschreibung">
            <a:extLst>
              <a:ext uri="{FF2B5EF4-FFF2-40B4-BE49-F238E27FC236}">
                <a16:creationId xmlns:a16="http://schemas.microsoft.com/office/drawing/2014/main" id="{29BCA0A8-9989-06F5-9259-A3F4669F4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56" y="4060954"/>
            <a:ext cx="2473687" cy="1974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 descr="Ein Bild, das Text, Grafikdesign, Design, Schrift enthält.&#10;&#10;Automatisch generierte Beschreibung">
            <a:extLst>
              <a:ext uri="{FF2B5EF4-FFF2-40B4-BE49-F238E27FC236}">
                <a16:creationId xmlns:a16="http://schemas.microsoft.com/office/drawing/2014/main" id="{88C78920-7AA0-D64F-3316-9DC828870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0" y="1690687"/>
            <a:ext cx="3080671" cy="43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B8FA20-14D0-3E5F-8B28-37484ED2C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FB57245-2ECD-C756-4B11-BA545E77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Antispe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 / Tierrechtskongresse besuchen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6D9FC86-17F0-7EF7-62ED-6F1E10702194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Text, Poster, Grafikdesign, Flyer enthält.&#10;&#10;Automatisch generierte Beschreibung">
            <a:extLst>
              <a:ext uri="{FF2B5EF4-FFF2-40B4-BE49-F238E27FC236}">
                <a16:creationId xmlns:a16="http://schemas.microsoft.com/office/drawing/2014/main" id="{65C320B2-11DC-C1C1-3BA9-41B521346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1937555"/>
            <a:ext cx="2290200" cy="229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Ein Bild, das Text, Menschliches Gesicht, Clipart, Animierter Cartoon enthält.&#10;&#10;Automatisch generierte Beschreibung">
            <a:extLst>
              <a:ext uri="{FF2B5EF4-FFF2-40B4-BE49-F238E27FC236}">
                <a16:creationId xmlns:a16="http://schemas.microsoft.com/office/drawing/2014/main" id="{9EB27725-4629-9839-BF93-4A4F9FAC2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97" y="1937555"/>
            <a:ext cx="4249166" cy="423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 descr="Ein Bild, das Text, Poster, Schrift, Grafiken enthält.&#10;&#10;Automatisch generierte Beschreibung">
            <a:extLst>
              <a:ext uri="{FF2B5EF4-FFF2-40B4-BE49-F238E27FC236}">
                <a16:creationId xmlns:a16="http://schemas.microsoft.com/office/drawing/2014/main" id="{817AA468-1245-CD1E-F636-C95D91FB1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7" y="4405309"/>
            <a:ext cx="2362205" cy="177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 descr="Ein Bild, das Schwarzweiß, Darstellung, monochrom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9290EC3-25E5-370B-F92F-64FCAE0B8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88" y="2363009"/>
            <a:ext cx="3156712" cy="315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623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9346FC-207D-920E-8B86-DAC39373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383CF70-A72E-0475-76B1-4AB3C1F3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Literatur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2B5A294-3929-A62B-AFB5-DD0B6CFEEF22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 descr="Ein Bild, das Text, Poster, Buch, Flyer enthält.&#10;&#10;Automatisch generierte Beschreibung">
            <a:extLst>
              <a:ext uri="{FF2B5EF4-FFF2-40B4-BE49-F238E27FC236}">
                <a16:creationId xmlns:a16="http://schemas.microsoft.com/office/drawing/2014/main" id="{5E92F42F-BCFD-AD86-2CF9-BE510172A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7833" l="10000" r="90000">
                        <a14:foregroundMark x1="20333" y1="8833" x2="76833" y2="167"/>
                        <a14:foregroundMark x1="76833" y1="167" x2="83000" y2="20333"/>
                        <a14:foregroundMark x1="83000" y1="20333" x2="82000" y2="91667"/>
                        <a14:foregroundMark x1="82000" y1="91667" x2="54167" y2="99500"/>
                        <a14:foregroundMark x1="54167" y1="99500" x2="18399" y2="97951"/>
                        <a14:backgroundMark x1="17333" y1="167" x2="16333" y2="97000"/>
                        <a14:backgroundMark x1="15500" y1="98500" x2="17667" y2="23000"/>
                        <a14:backgroundMark x1="16333" y1="95500" x2="16667" y2="9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6399"/>
            <a:ext cx="4500731" cy="450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 descr="Ein Bild, das Text, Buch, Schrift, Screenshot enthält.&#10;&#10;Automatisch generierte Beschreibung">
            <a:extLst>
              <a:ext uri="{FF2B5EF4-FFF2-40B4-BE49-F238E27FC236}">
                <a16:creationId xmlns:a16="http://schemas.microsoft.com/office/drawing/2014/main" id="{1F0DC879-85E1-CE44-EE7D-DA293827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29" y="1566399"/>
            <a:ext cx="2785953" cy="450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Text, Poster, Buch, Säugetier enthält.&#10;&#10;Automatisch generierte Beschreibung">
            <a:extLst>
              <a:ext uri="{FF2B5EF4-FFF2-40B4-BE49-F238E27FC236}">
                <a16:creationId xmlns:a16="http://schemas.microsoft.com/office/drawing/2014/main" id="{3C031CF3-A359-4978-4B1C-FF373038A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384" y="1566398"/>
            <a:ext cx="2785952" cy="4500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514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281FB-0A2F-AAE2-B8C8-39AE4C2F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8923E2E-E9D3-DD52-F172-DF6BEEFD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Privat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B0A8456-408F-286C-A0E4-B44F4F82C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Anstreben einer veganen Lebensweise (nicht auf Ernährung beschränkt!)</a:t>
            </a:r>
          </a:p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Aufklärungsarbeit</a:t>
            </a:r>
          </a:p>
          <a:p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Leser:Innenbriefe</a:t>
            </a:r>
            <a:endParaRPr lang="de-DE" dirty="0">
              <a:solidFill>
                <a:schemeClr val="bg1">
                  <a:lumMod val="8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Lebenshöfe unterstützen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8A5E294-1E04-7A89-CAF3-2A46E7E90EE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74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3960EF-B598-545A-3538-BD1E97B8F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D6EB519-5BF1-BF38-6509-ECA0B9B8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- Schlachtzahlen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B2200C0-B72D-660C-9BCB-65CED324F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Mensch-Tierverhältnis grundlegend von Gewalt, Herrschaft und Ausbeutung geprägt</a:t>
            </a:r>
          </a:p>
          <a:p>
            <a:endParaRPr lang="de-DE" dirty="0">
              <a:solidFill>
                <a:schemeClr val="bg1">
                  <a:lumMod val="9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FA11032-BFD7-94F8-6D26-6BCDBCA96D2B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9C540BF1-3599-9C0D-E20E-626F44EE2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018448"/>
              </p:ext>
            </p:extLst>
          </p:nvPr>
        </p:nvGraphicFramePr>
        <p:xfrm>
          <a:off x="2032000" y="2622014"/>
          <a:ext cx="8128000" cy="351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C9593FB8-2730-117F-0896-8018CCCD0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94382"/>
            <a:ext cx="3762900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4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1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3" grpId="1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8906B4-4881-3EE6-DDAC-D6387BF4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5D7C6AE-1FF1-E715-2481-9CA1289C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Kampagnen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4E44891-BE27-592F-63B0-76698F54926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 descr="Ein Bild, das draußen, Kleidung, Fahrzeug, Person enthält.&#10;&#10;Automatisch generierte Beschreibung">
            <a:extLst>
              <a:ext uri="{FF2B5EF4-FFF2-40B4-BE49-F238E27FC236}">
                <a16:creationId xmlns:a16="http://schemas.microsoft.com/office/drawing/2014/main" id="{A6B5B1C5-3BCE-6CF5-F21E-36685B9AD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486401" cy="3579309"/>
          </a:xfrm>
          <a:prstGeom prst="rect">
            <a:avLst/>
          </a:prstGeom>
        </p:spPr>
      </p:pic>
      <p:pic>
        <p:nvPicPr>
          <p:cNvPr id="10" name="Grafik 9" descr="Ein Bild, das Logo, Grafiken, Symbol, Clipart enthält.&#10;&#10;Automatisch generierte Beschreibung">
            <a:extLst>
              <a:ext uri="{FF2B5EF4-FFF2-40B4-BE49-F238E27FC236}">
                <a16:creationId xmlns:a16="http://schemas.microsoft.com/office/drawing/2014/main" id="{8AAE13DE-21DE-1A86-B011-004BB8E7F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90688"/>
            <a:ext cx="4648200" cy="4648200"/>
          </a:xfrm>
          <a:prstGeom prst="rect">
            <a:avLst/>
          </a:prstGeom>
        </p:spPr>
      </p:pic>
      <p:pic>
        <p:nvPicPr>
          <p:cNvPr id="12" name="Grafik 11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56954073-635D-1019-94FA-AF2DEE227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455577"/>
            <a:ext cx="5486401" cy="88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B1717-E19B-BF39-AEC9-9D09BC6C4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15B022D-3A04-7EC6-ED06-FF7B236C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Lebenshöfe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8FC3551-CA4B-F195-7C39-E8F3E4370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Unterstützt durch die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Tierbefreier:Innen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 Jena e.V.</a:t>
            </a:r>
          </a:p>
          <a:p>
            <a:pPr lvl="1"/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Happy Kuh (bei Jena)</a:t>
            </a:r>
          </a:p>
          <a:p>
            <a:pPr lvl="1"/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SchweineHund</a:t>
            </a:r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 e.V.</a:t>
            </a:r>
          </a:p>
          <a:p>
            <a:pPr lvl="1"/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Erdlingshof</a:t>
            </a:r>
            <a:endParaRPr lang="de-DE" dirty="0">
              <a:solidFill>
                <a:schemeClr val="bg1">
                  <a:lumMod val="8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pPr lvl="1"/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Pro Lebensglück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036DBAA-32BF-85F1-8104-3C9C6F7C9E2E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59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DA201-C18A-5A25-431A-E1C3E2CB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1D7EE43B-A031-3021-53DD-3D7FA6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Handlung – Gruppen und Vereine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2F172C7-6401-B62B-E24D-ABA48DE16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Die </a:t>
            </a:r>
            <a:r>
              <a:rPr lang="de-DE" dirty="0" err="1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Tierbefreier:Innen</a:t>
            </a:r>
            <a:endParaRPr lang="de-DE" dirty="0">
              <a:solidFill>
                <a:schemeClr val="bg1">
                  <a:lumMod val="85000"/>
                </a:schemeClr>
              </a:solidFill>
              <a:latin typeface="Heebo Thin" pitchFamily="2" charset="-79"/>
              <a:cs typeface="Heebo Thin" pitchFamily="2" charset="-79"/>
            </a:endParaRPr>
          </a:p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Animals Rights Watch (ARIWA)</a:t>
            </a:r>
          </a:p>
          <a:p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Thin" pitchFamily="2" charset="-79"/>
                <a:cs typeface="Heebo Thin" pitchFamily="2" charset="-79"/>
              </a:rPr>
              <a:t>Förderkreis Biozyklisch-Veganer Anbau e.V.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025CF25-6B74-04A6-8282-5A09EC5D71B0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095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07A9CFA-9C07-79FF-B3FD-0CAD1433A72A}"/>
              </a:ext>
            </a:extLst>
          </p:cNvPr>
          <p:cNvSpPr txBox="1"/>
          <p:nvPr/>
        </p:nvSpPr>
        <p:spPr>
          <a:xfrm>
            <a:off x="3236412" y="4511040"/>
            <a:ext cx="5719171" cy="1862048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15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TERMINE</a:t>
            </a:r>
          </a:p>
        </p:txBody>
      </p:sp>
      <p:pic>
        <p:nvPicPr>
          <p:cNvPr id="8" name="Grafik 7" descr="Tageskalender mit einfarbiger Füllung">
            <a:extLst>
              <a:ext uri="{FF2B5EF4-FFF2-40B4-BE49-F238E27FC236}">
                <a16:creationId xmlns:a16="http://schemas.microsoft.com/office/drawing/2014/main" id="{F8D175F7-E52F-8151-20A1-BDF86C91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8618" y="716280"/>
            <a:ext cx="3794760" cy="3794760"/>
          </a:xfrm>
          <a:prstGeom prst="rect">
            <a:avLst/>
          </a:prstGeom>
          <a:effectLst>
            <a:outerShdw blurRad="508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6352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7E3468-BFFD-5243-89F6-47677B27C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59ED63D-303A-39F3-6765-CB323DB2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Termine – Empty Cage Day, 26.10.2024</a:t>
            </a:r>
          </a:p>
        </p:txBody>
      </p:sp>
      <p:pic>
        <p:nvPicPr>
          <p:cNvPr id="4" name="Inhaltsplatzhalter 3" descr="Ein Bild, das Text, Poster, Flyer, Buch enthält.&#10;&#10;Automatisch generierte Beschreibung">
            <a:extLst>
              <a:ext uri="{FF2B5EF4-FFF2-40B4-BE49-F238E27FC236}">
                <a16:creationId xmlns:a16="http://schemas.microsoft.com/office/drawing/2014/main" id="{D97EAA53-0B00-2DDD-19C2-EDF85BD1C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15" y="1690687"/>
            <a:ext cx="3589020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59A8301-CE1E-6AE7-70BE-D4D3BAF4176E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615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6FA8C-EF8F-055C-B059-8DAE926D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1DE7683-81E6-AE44-62F3-9B2BA8A0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Termine – Welt Vegan Tag, 01.11.2024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BFDE4A1-9585-9E2C-8C2B-6BC54179A2C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Inhaltsplatzhalter 6" descr="Ein Bild, das Text, Schrift, Logo, Design enthält.&#10;&#10;Automatisch generierte Beschreibung">
            <a:extLst>
              <a:ext uri="{FF2B5EF4-FFF2-40B4-BE49-F238E27FC236}">
                <a16:creationId xmlns:a16="http://schemas.microsoft.com/office/drawing/2014/main" id="{1F157E5F-B457-4306-ED2C-F6314DEF6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217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hat mit einfarbiger Füllung">
            <a:extLst>
              <a:ext uri="{FF2B5EF4-FFF2-40B4-BE49-F238E27FC236}">
                <a16:creationId xmlns:a16="http://schemas.microsoft.com/office/drawing/2014/main" id="{8052E12C-F72B-A8E8-D51F-5E1EF238D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5720" y="678180"/>
            <a:ext cx="4480560" cy="4480560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CACBE3C-32C9-1690-29FA-C1D25FB1583D}"/>
              </a:ext>
            </a:extLst>
          </p:cNvPr>
          <p:cNvSpPr txBox="1"/>
          <p:nvPr/>
        </p:nvSpPr>
        <p:spPr>
          <a:xfrm>
            <a:off x="2334487" y="4549140"/>
            <a:ext cx="7523026" cy="1862048"/>
          </a:xfrm>
          <a:prstGeom prst="rect">
            <a:avLst/>
          </a:prstGeom>
          <a:noFill/>
          <a:effectLst>
            <a:innerShdw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1500" dirty="0">
                <a:solidFill>
                  <a:schemeClr val="bg1">
                    <a:lumMod val="95000"/>
                  </a:schemeClr>
                </a:solidFill>
                <a:latin typeface="Darker Grotesque SemiBold"/>
                <a:cs typeface="Heebo Light" pitchFamily="2" charset="-79"/>
              </a:rPr>
              <a:t>DISKUSSION</a:t>
            </a:r>
          </a:p>
        </p:txBody>
      </p:sp>
    </p:spTree>
    <p:extLst>
      <p:ext uri="{BB962C8B-B14F-4D97-AF65-F5344CB8AC3E}">
        <p14:creationId xmlns:p14="http://schemas.microsoft.com/office/powerpoint/2010/main" val="24505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E62FAC-293A-C209-C660-1F367914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3B65A897-A332-BCDD-BF7F-CB9B589A2EB1}"/>
              </a:ext>
            </a:extLst>
          </p:cNvPr>
          <p:cNvSpPr/>
          <p:nvPr/>
        </p:nvSpPr>
        <p:spPr>
          <a:xfrm>
            <a:off x="3524250" y="261429"/>
            <a:ext cx="5143500" cy="872067"/>
          </a:xfrm>
          <a:prstGeom prst="roundRect">
            <a:avLst>
              <a:gd name="adj" fmla="val 22495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nteraktive Schaltfläche: Zur Startseite wechsel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5D1F52C-71D4-1953-10FA-1EDDB66B1F13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5" name="Grafik 14" descr="Gehirn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9FAA3268-DDAF-954E-05B5-6B5E7C301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7072" y="526893"/>
            <a:ext cx="341139" cy="341139"/>
          </a:xfrm>
          <a:prstGeom prst="rect">
            <a:avLst/>
          </a:prstGeom>
        </p:spPr>
      </p:pic>
      <p:pic>
        <p:nvPicPr>
          <p:cNvPr id="17" name="Grafik 16" descr="Offene Hand mit Pflanze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3068C5A6-1C91-C5E4-E20C-4E329DFD4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812" y="526893"/>
            <a:ext cx="341139" cy="341139"/>
          </a:xfrm>
          <a:prstGeom prst="rect">
            <a:avLst/>
          </a:prstGeom>
        </p:spPr>
      </p:pic>
      <p:pic>
        <p:nvPicPr>
          <p:cNvPr id="19" name="Grafik 18" descr="Bodybuilder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DB3CD01E-8A17-A7C2-8E2A-4BFF15B1B4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60566" y="526893"/>
            <a:ext cx="341139" cy="341139"/>
          </a:xfrm>
          <a:prstGeom prst="rect">
            <a:avLst/>
          </a:prstGeom>
        </p:spPr>
      </p:pic>
      <p:pic>
        <p:nvPicPr>
          <p:cNvPr id="21" name="Grafik 20" descr="Zahn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C097CF88-5980-EEA1-1A2B-58904B6236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189" y="526893"/>
            <a:ext cx="341139" cy="341139"/>
          </a:xfrm>
          <a:prstGeom prst="rect">
            <a:avLst/>
          </a:prstGeom>
        </p:spPr>
      </p:pic>
      <p:pic>
        <p:nvPicPr>
          <p:cNvPr id="23" name="Grafik 22" descr="Geld mit einfarbiger Füllung">
            <a:hlinkClick r:id="rId16" action="ppaction://hlinksldjump"/>
            <a:extLst>
              <a:ext uri="{FF2B5EF4-FFF2-40B4-BE49-F238E27FC236}">
                <a16:creationId xmlns:a16="http://schemas.microsoft.com/office/drawing/2014/main" id="{EC2D83BD-FFEC-F9F2-35DA-32BDB6060B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57442" y="526893"/>
            <a:ext cx="341139" cy="341139"/>
          </a:xfrm>
          <a:prstGeom prst="rect">
            <a:avLst/>
          </a:prstGeom>
        </p:spPr>
      </p:pic>
      <p:pic>
        <p:nvPicPr>
          <p:cNvPr id="25" name="Grafik 24" descr="Anführungszeichen mit einfarbiger Füllung">
            <a:hlinkClick r:id="rId19" action="ppaction://hlinksldjump"/>
            <a:extLst>
              <a:ext uri="{FF2B5EF4-FFF2-40B4-BE49-F238E27FC236}">
                <a16:creationId xmlns:a16="http://schemas.microsoft.com/office/drawing/2014/main" id="{A51F856F-D312-7A9D-7605-37697271CA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16702" y="526893"/>
            <a:ext cx="341139" cy="341139"/>
          </a:xfrm>
          <a:prstGeom prst="rect">
            <a:avLst/>
          </a:prstGeom>
        </p:spPr>
      </p:pic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3C7CD0DE-E830-55FA-F808-5E9FC23A0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4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Habt ihr noch Fragen zu Veganismus?</a:t>
            </a:r>
          </a:p>
          <a:p>
            <a:pPr marL="0" indent="0" algn="ctr">
              <a:buNone/>
            </a:pPr>
            <a:r>
              <a:rPr lang="de-DE" sz="44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Oder</a:t>
            </a:r>
          </a:p>
          <a:p>
            <a:pPr marL="0" indent="0" algn="ctr">
              <a:buNone/>
            </a:pPr>
            <a:r>
              <a:rPr lang="de-DE" sz="44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Was hält euch ab Vegan zu werden?</a:t>
            </a:r>
          </a:p>
          <a:p>
            <a:pPr marL="0" indent="0" algn="ctr">
              <a:buNone/>
            </a:pPr>
            <a:r>
              <a:rPr lang="de-DE" sz="4400" dirty="0">
                <a:solidFill>
                  <a:schemeClr val="bg1"/>
                </a:solidFill>
                <a:latin typeface="Heebo Thin" pitchFamily="2" charset="-79"/>
                <a:cs typeface="Heebo Thin" pitchFamily="2" charset="-79"/>
              </a:rPr>
              <a:t>Kommt mit uns gerne ins Gespräch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05C15BCA-CC0B-1447-F86C-F8A99D2B0620}"/>
              </a:ext>
            </a:extLst>
          </p:cNvPr>
          <p:cNvSpPr/>
          <p:nvPr/>
        </p:nvSpPr>
        <p:spPr>
          <a:xfrm>
            <a:off x="182594" y="2431786"/>
            <a:ext cx="549884" cy="1444625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 descr="Symbol für Hamburger-Menü mit einfarbiger Füllung">
            <a:hlinkClick r:id="rId3" action="ppaction://hlinksldjump"/>
            <a:extLst>
              <a:ext uri="{FF2B5EF4-FFF2-40B4-BE49-F238E27FC236}">
                <a16:creationId xmlns:a16="http://schemas.microsoft.com/office/drawing/2014/main" id="{0C5211B7-64F0-D3AF-7061-9D7E5901FC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7915" y="2602363"/>
            <a:ext cx="279240" cy="279238"/>
          </a:xfrm>
          <a:prstGeom prst="rect">
            <a:avLst/>
          </a:prstGeom>
        </p:spPr>
      </p:pic>
      <p:pic>
        <p:nvPicPr>
          <p:cNvPr id="34" name="Grafik 33" descr="Liste mit einfarbiger Füllung">
            <a:hlinkClick r:id="rId24" action="ppaction://hlinksldjump"/>
            <a:extLst>
              <a:ext uri="{FF2B5EF4-FFF2-40B4-BE49-F238E27FC236}">
                <a16:creationId xmlns:a16="http://schemas.microsoft.com/office/drawing/2014/main" id="{201FFBC3-FB59-2B72-CEAC-6A0F95823D7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76896" y="3013387"/>
            <a:ext cx="361280" cy="361278"/>
          </a:xfrm>
          <a:prstGeom prst="rect">
            <a:avLst/>
          </a:prstGeom>
        </p:spPr>
      </p:pic>
      <p:pic>
        <p:nvPicPr>
          <p:cNvPr id="35" name="Grafik 34">
            <a:hlinkClick r:id="rId27" action="ppaction://hlinksldjump"/>
            <a:extLst>
              <a:ext uri="{FF2B5EF4-FFF2-40B4-BE49-F238E27FC236}">
                <a16:creationId xmlns:a16="http://schemas.microsoft.com/office/drawing/2014/main" id="{81AD87F6-90DE-F068-55B4-57C218CD5E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46221" y="3524356"/>
            <a:ext cx="222628" cy="2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73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5935A-080B-1FCA-CA1F-C7B7512F6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BF89EB7-069F-35DD-E37F-C19C466F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Light" pitchFamily="2" charset="-79"/>
                <a:cs typeface="Heebo Light" pitchFamily="2" charset="-79"/>
              </a:rPr>
              <a:t>Status Quo - Ursachen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60EC2C8-2114-CD61-FFCC-9AD70113B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stilles, gesellschaftliches Übereinkommen</a:t>
            </a:r>
          </a:p>
          <a:p>
            <a:pPr>
              <a:buFontTx/>
              <a:buChar char="-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Wegsehen, Verdrängen, Schweigen</a:t>
            </a:r>
          </a:p>
          <a:p>
            <a:pPr>
              <a:buFontTx/>
              <a:buChar char="-"/>
            </a:pPr>
            <a:r>
              <a:rPr lang="de-DE" dirty="0">
                <a:solidFill>
                  <a:schemeClr val="bg1">
                    <a:lumMod val="95000"/>
                  </a:schemeClr>
                </a:solidFill>
                <a:latin typeface="Heebo Thin" pitchFamily="2" charset="-79"/>
                <a:cs typeface="Heebo Thin" pitchFamily="2" charset="-79"/>
              </a:rPr>
              <a:t>Profit, Gewinnmaximierung, Lobbyismus, Macht</a:t>
            </a:r>
          </a:p>
        </p:txBody>
      </p:sp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2E8420A-AD7E-B916-9010-E360DB7FB67A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433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89BC0-43DB-EC47-A0D0-EC8DA3094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teraktive Schaltfläche: Zur Startseite wechseln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9A139FB-591F-9604-F98F-2A3BB9930D0F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5B62340-6EAB-EB66-C987-62D065F3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WARNUNG: </a:t>
            </a:r>
            <a:b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</a:br>
            <a:r>
              <a:rPr lang="de-DE" dirty="0">
                <a:solidFill>
                  <a:schemeClr val="bg1"/>
                </a:solidFill>
                <a:latin typeface="Heebo Black" pitchFamily="2" charset="-79"/>
                <a:cs typeface="Heebo Black" pitchFamily="2" charset="-79"/>
              </a:rPr>
              <a:t>DIE NACHFOLGENDEN BILDER KÖNNEN AUF ZUSCHAUENDE VERSTÖREND WIRKEN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71A101-5022-6742-79DE-3681F7588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bg1">
                    <a:lumMod val="85000"/>
                  </a:schemeClr>
                </a:solidFill>
                <a:latin typeface="Heebo Light" pitchFamily="2" charset="-79"/>
                <a:cs typeface="Heebo Light" pitchFamily="2" charset="-79"/>
              </a:rPr>
              <a:t>Bitte meldet euch bei uns, sollten Komplikationen auftreten.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61444D3-09D1-D779-EE22-7106D37679C1}"/>
              </a:ext>
            </a:extLst>
          </p:cNvPr>
          <p:cNvSpPr/>
          <p:nvPr/>
        </p:nvSpPr>
        <p:spPr>
          <a:xfrm>
            <a:off x="-668946" y="2431786"/>
            <a:ext cx="549884" cy="1444625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Symbol für Hamburger-Menü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D4E28388-BD51-BD31-0B9A-071697162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05319" y="2630669"/>
            <a:ext cx="222628" cy="222626"/>
          </a:xfrm>
          <a:prstGeom prst="rect">
            <a:avLst/>
          </a:prstGeom>
        </p:spPr>
      </p:pic>
      <p:pic>
        <p:nvPicPr>
          <p:cNvPr id="4" name="Grafik 3" descr="Liste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E96F0F4C-91F4-581F-4D04-F0E5D8A61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35853" y="3052178"/>
            <a:ext cx="283698" cy="283696"/>
          </a:xfrm>
          <a:prstGeom prst="rect">
            <a:avLst/>
          </a:prstGeom>
        </p:spPr>
      </p:pic>
      <p:pic>
        <p:nvPicPr>
          <p:cNvPr id="5" name="Grafik 4">
            <a:hlinkClick r:id="rId8" action="ppaction://hlinksldjump"/>
            <a:extLst>
              <a:ext uri="{FF2B5EF4-FFF2-40B4-BE49-F238E27FC236}">
                <a16:creationId xmlns:a16="http://schemas.microsoft.com/office/drawing/2014/main" id="{6FCD049A-E7C7-CDD2-8A58-66BEF7BD5E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588933" y="3440742"/>
            <a:ext cx="389856" cy="3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5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81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5F3D7-DC80-D82D-7F5C-239F2294B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1">
            <a:extLst>
              <a:ext uri="{FF2B5EF4-FFF2-40B4-BE49-F238E27FC236}">
                <a16:creationId xmlns:a16="http://schemas.microsoft.com/office/drawing/2014/main" id="{B070EC41-A547-8AF4-A0AC-B07643AFBE3C}"/>
              </a:ext>
            </a:extLst>
          </p:cNvPr>
          <p:cNvSpPr/>
          <p:nvPr/>
        </p:nvSpPr>
        <p:spPr>
          <a:xfrm>
            <a:off x="3021453" y="354453"/>
            <a:ext cx="6149094" cy="6149094"/>
          </a:xfrm>
          <a:prstGeom prst="ellipse">
            <a:avLst/>
          </a:prstGeom>
          <a:gradFill>
            <a:gsLst>
              <a:gs pos="100000">
                <a:srgbClr val="FD6364">
                  <a:alpha val="0"/>
                </a:srgbClr>
              </a:gs>
              <a:gs pos="17000">
                <a:srgbClr val="FD6364"/>
              </a:gs>
              <a:gs pos="35000">
                <a:srgbClr val="FD6364">
                  <a:alpha val="35000"/>
                </a:srgbClr>
              </a:gs>
            </a:gsLst>
            <a:path path="circle">
              <a:fillToRect l="50000" t="50000" r="50000" b="50000"/>
            </a:path>
          </a:gradFill>
          <a:ln w="6350"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Hexagon 38">
            <a:extLst>
              <a:ext uri="{FF2B5EF4-FFF2-40B4-BE49-F238E27FC236}">
                <a16:creationId xmlns:a16="http://schemas.microsoft.com/office/drawing/2014/main" id="{3E161680-B5FD-1717-5768-854B95693055}"/>
              </a:ext>
            </a:extLst>
          </p:cNvPr>
          <p:cNvSpPr>
            <a:spLocks noChangeAspect="1"/>
          </p:cNvSpPr>
          <p:nvPr/>
        </p:nvSpPr>
        <p:spPr>
          <a:xfrm>
            <a:off x="5141704" y="2599200"/>
            <a:ext cx="1925136" cy="1659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2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!!hex_A">
            <a:extLst>
              <a:ext uri="{FF2B5EF4-FFF2-40B4-BE49-F238E27FC236}">
                <a16:creationId xmlns:a16="http://schemas.microsoft.com/office/drawing/2014/main" id="{AD3A4B3B-4077-F699-9235-FBF7FBC8B88F}"/>
              </a:ext>
            </a:extLst>
          </p:cNvPr>
          <p:cNvSpPr>
            <a:spLocks noChangeAspect="1"/>
          </p:cNvSpPr>
          <p:nvPr/>
        </p:nvSpPr>
        <p:spPr>
          <a:xfrm>
            <a:off x="3308449" y="2860200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sp>
        <p:nvSpPr>
          <p:cNvPr id="12" name="Oval 21">
            <a:extLst>
              <a:ext uri="{FF2B5EF4-FFF2-40B4-BE49-F238E27FC236}">
                <a16:creationId xmlns:a16="http://schemas.microsoft.com/office/drawing/2014/main" id="{B4837BB7-FB7A-B262-DB50-5E10F24668DF}"/>
              </a:ext>
            </a:extLst>
          </p:cNvPr>
          <p:cNvSpPr/>
          <p:nvPr/>
        </p:nvSpPr>
        <p:spPr>
          <a:xfrm>
            <a:off x="5105820" y="33840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21">
            <a:extLst>
              <a:ext uri="{FF2B5EF4-FFF2-40B4-BE49-F238E27FC236}">
                <a16:creationId xmlns:a16="http://schemas.microsoft.com/office/drawing/2014/main" id="{5AD73BA2-912C-19FD-0ECB-F7C2F8A9B15C}"/>
              </a:ext>
            </a:extLst>
          </p:cNvPr>
          <p:cNvSpPr/>
          <p:nvPr/>
        </p:nvSpPr>
        <p:spPr>
          <a:xfrm>
            <a:off x="5593800" y="25542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648F5491-B5DE-7BC7-CF77-5A605519BA70}"/>
              </a:ext>
            </a:extLst>
          </p:cNvPr>
          <p:cNvSpPr/>
          <p:nvPr/>
        </p:nvSpPr>
        <p:spPr>
          <a:xfrm>
            <a:off x="5593800" y="42138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F64CF859-AFA9-E07F-E9F8-C94A959CE3DF}"/>
              </a:ext>
            </a:extLst>
          </p:cNvPr>
          <p:cNvSpPr/>
          <p:nvPr/>
        </p:nvSpPr>
        <p:spPr>
          <a:xfrm>
            <a:off x="6553200" y="42138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0B574498-D24D-B5F3-F728-5FF32151D761}"/>
              </a:ext>
            </a:extLst>
          </p:cNvPr>
          <p:cNvSpPr/>
          <p:nvPr/>
        </p:nvSpPr>
        <p:spPr>
          <a:xfrm>
            <a:off x="7021840" y="33840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AEC4C95B-FC28-EFB3-F86C-DEC53EDEA9C4}"/>
              </a:ext>
            </a:extLst>
          </p:cNvPr>
          <p:cNvSpPr/>
          <p:nvPr/>
        </p:nvSpPr>
        <p:spPr>
          <a:xfrm>
            <a:off x="6553200" y="25542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10000"/>
              </a:schemeClr>
            </a:solidFill>
          </a:ln>
          <a:effectLst>
            <a:outerShdw blurRad="635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B785788-5C67-76CD-0289-CF4A574128F2}"/>
              </a:ext>
            </a:extLst>
          </p:cNvPr>
          <p:cNvCxnSpPr>
            <a:stCxn id="12" idx="2"/>
            <a:endCxn id="11" idx="0"/>
          </p:cNvCxnSpPr>
          <p:nvPr/>
        </p:nvCxnSpPr>
        <p:spPr>
          <a:xfrm flipH="1">
            <a:off x="4628064" y="3429000"/>
            <a:ext cx="477756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!!hex_A">
            <a:extLst>
              <a:ext uri="{FF2B5EF4-FFF2-40B4-BE49-F238E27FC236}">
                <a16:creationId xmlns:a16="http://schemas.microsoft.com/office/drawing/2014/main" id="{5EF024BF-DB21-35E8-73CB-F27A95C81AE5}"/>
              </a:ext>
            </a:extLst>
          </p:cNvPr>
          <p:cNvSpPr>
            <a:spLocks noChangeAspect="1"/>
          </p:cNvSpPr>
          <p:nvPr/>
        </p:nvSpPr>
        <p:spPr>
          <a:xfrm>
            <a:off x="4446012" y="4812373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3BF6606-CA79-9FB6-460F-A4537F88E6B0}"/>
              </a:ext>
            </a:extLst>
          </p:cNvPr>
          <p:cNvCxnSpPr>
            <a:cxnSpLocks/>
            <a:stCxn id="14" idx="0"/>
            <a:endCxn id="32" idx="5"/>
          </p:cNvCxnSpPr>
          <p:nvPr/>
        </p:nvCxnSpPr>
        <p:spPr>
          <a:xfrm flipH="1">
            <a:off x="5432481" y="4213800"/>
            <a:ext cx="206319" cy="598573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!!hex_A">
            <a:extLst>
              <a:ext uri="{FF2B5EF4-FFF2-40B4-BE49-F238E27FC236}">
                <a16:creationId xmlns:a16="http://schemas.microsoft.com/office/drawing/2014/main" id="{04933B1A-70EB-8FD2-B4E2-499B9C59A26E}"/>
              </a:ext>
            </a:extLst>
          </p:cNvPr>
          <p:cNvSpPr>
            <a:spLocks noChangeAspect="1"/>
          </p:cNvSpPr>
          <p:nvPr/>
        </p:nvSpPr>
        <p:spPr>
          <a:xfrm>
            <a:off x="6407032" y="4789873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sp>
        <p:nvSpPr>
          <p:cNvPr id="39" name="!!hex_A">
            <a:extLst>
              <a:ext uri="{FF2B5EF4-FFF2-40B4-BE49-F238E27FC236}">
                <a16:creationId xmlns:a16="http://schemas.microsoft.com/office/drawing/2014/main" id="{E381AC95-B42F-1F19-0A9E-D09EC2D5022C}"/>
              </a:ext>
            </a:extLst>
          </p:cNvPr>
          <p:cNvSpPr>
            <a:spLocks noChangeAspect="1"/>
          </p:cNvSpPr>
          <p:nvPr/>
        </p:nvSpPr>
        <p:spPr>
          <a:xfrm>
            <a:off x="7625633" y="2860200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BAAE17B-6A5F-A58C-53DE-93FD35F68D0F}"/>
              </a:ext>
            </a:extLst>
          </p:cNvPr>
          <p:cNvCxnSpPr>
            <a:cxnSpLocks/>
            <a:stCxn id="15" idx="0"/>
            <a:endCxn id="37" idx="4"/>
          </p:cNvCxnSpPr>
          <p:nvPr/>
        </p:nvCxnSpPr>
        <p:spPr>
          <a:xfrm>
            <a:off x="6598200" y="4213800"/>
            <a:ext cx="141978" cy="576073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3A2A9D5C-CFE5-9EF8-2FAA-BA2A28166BAF}"/>
              </a:ext>
            </a:extLst>
          </p:cNvPr>
          <p:cNvCxnSpPr>
            <a:stCxn id="16" idx="6"/>
            <a:endCxn id="39" idx="3"/>
          </p:cNvCxnSpPr>
          <p:nvPr/>
        </p:nvCxnSpPr>
        <p:spPr>
          <a:xfrm>
            <a:off x="7111840" y="3429000"/>
            <a:ext cx="513793" cy="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!!hex_A">
            <a:extLst>
              <a:ext uri="{FF2B5EF4-FFF2-40B4-BE49-F238E27FC236}">
                <a16:creationId xmlns:a16="http://schemas.microsoft.com/office/drawing/2014/main" id="{369DA9A7-E003-447C-7238-679F301C88D9}"/>
              </a:ext>
            </a:extLst>
          </p:cNvPr>
          <p:cNvSpPr>
            <a:spLocks noChangeAspect="1"/>
          </p:cNvSpPr>
          <p:nvPr/>
        </p:nvSpPr>
        <p:spPr>
          <a:xfrm>
            <a:off x="4446011" y="876890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sp>
        <p:nvSpPr>
          <p:cNvPr id="49" name="!!hex_A">
            <a:extLst>
              <a:ext uri="{FF2B5EF4-FFF2-40B4-BE49-F238E27FC236}">
                <a16:creationId xmlns:a16="http://schemas.microsoft.com/office/drawing/2014/main" id="{8E5E4FF4-9D12-5F47-711C-CBD0B861F758}"/>
              </a:ext>
            </a:extLst>
          </p:cNvPr>
          <p:cNvSpPr>
            <a:spLocks noChangeAspect="1"/>
          </p:cNvSpPr>
          <p:nvPr/>
        </p:nvSpPr>
        <p:spPr>
          <a:xfrm>
            <a:off x="6407032" y="878123"/>
            <a:ext cx="1319615" cy="1137600"/>
          </a:xfrm>
          <a:prstGeom prst="hexagon">
            <a:avLst>
              <a:gd name="adj" fmla="val 29285"/>
              <a:gd name="vf" fmla="val 115470"/>
            </a:avLst>
          </a:prstGeom>
          <a:solidFill>
            <a:schemeClr val="bg1">
              <a:alpha val="5000"/>
            </a:schemeClr>
          </a:solidFill>
          <a:ln w="12700"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/>
            <a:endParaRPr lang="en-GB" sz="4000" dirty="0">
              <a:latin typeface="Darker Grotesque SemiBold" pitchFamily="2" charset="0"/>
            </a:endParaRPr>
          </a:p>
        </p:txBody>
      </p: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D6BFAFA0-FB8E-9855-4D7C-04D9805A3ADF}"/>
              </a:ext>
            </a:extLst>
          </p:cNvPr>
          <p:cNvCxnSpPr>
            <a:cxnSpLocks/>
            <a:stCxn id="48" idx="1"/>
            <a:endCxn id="10" idx="4"/>
          </p:cNvCxnSpPr>
          <p:nvPr/>
        </p:nvCxnSpPr>
        <p:spPr>
          <a:xfrm>
            <a:off x="5432480" y="2014490"/>
            <a:ext cx="195238" cy="584710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A1D100BF-1DD6-BA7C-2CD4-1518C5A3FB5F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598200" y="2023126"/>
            <a:ext cx="153895" cy="531074"/>
          </a:xfrm>
          <a:prstGeom prst="line">
            <a:avLst/>
          </a:prstGeom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20D67473-DCCC-1824-8B29-592F7A303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4613" y="3124200"/>
            <a:ext cx="609600" cy="609600"/>
          </a:xfrm>
          <a:prstGeom prst="rect">
            <a:avLst/>
          </a:prstGeom>
          <a:effectLst>
            <a:outerShdw blurRad="101600" algn="ctr" rotWithShape="0">
              <a:schemeClr val="bg1"/>
            </a:outerShdw>
          </a:effectLst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Abschnittszoom 6">
                <a:extLst>
                  <a:ext uri="{FF2B5EF4-FFF2-40B4-BE49-F238E27FC236}">
                    <a16:creationId xmlns:a16="http://schemas.microsoft.com/office/drawing/2014/main" id="{1240B660-B133-5ECB-F03E-D34D1D90B1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4525664"/>
                  </p:ext>
                </p:extLst>
              </p:nvPr>
            </p:nvGraphicFramePr>
            <p:xfrm>
              <a:off x="4648794" y="1185252"/>
              <a:ext cx="914048" cy="514152"/>
            </p:xfrm>
            <a:graphic>
              <a:graphicData uri="http://schemas.microsoft.com/office/powerpoint/2016/sectionzoom">
                <psez:sectionZm>
                  <psez:sectionZmObj sectionId="{DF2DFD55-12A0-4C3E-9C76-E7AE15080024}">
                    <psez:zmPr id="{322364D4-3190-433F-A447-BCCA46260A37}" transitionDur="1000" showBg="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14048" cy="514152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Abschnittszoom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240B660-B133-5ECB-F03E-D34D1D90B1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8794" y="1185252"/>
                <a:ext cx="914048" cy="5141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Abschnittszoom 17">
                <a:extLst>
                  <a:ext uri="{FF2B5EF4-FFF2-40B4-BE49-F238E27FC236}">
                    <a16:creationId xmlns:a16="http://schemas.microsoft.com/office/drawing/2014/main" id="{20BF92DF-DD6A-8E7C-1816-A2AF456467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493172"/>
                  </p:ext>
                </p:extLst>
              </p:nvPr>
            </p:nvGraphicFramePr>
            <p:xfrm>
              <a:off x="3490035" y="3160000"/>
              <a:ext cx="956444" cy="538000"/>
            </p:xfrm>
            <a:graphic>
              <a:graphicData uri="http://schemas.microsoft.com/office/powerpoint/2016/sectionzoom">
                <psez:sectionZm>
                  <psez:sectionZmObj sectionId="{E6B2F9CC-D7EC-4128-80DA-991B82536AFF}">
                    <psez:zmPr id="{14F30C48-323F-4B3F-AD91-D929DBF8060A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56444" cy="538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Abschnittszoom 1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0BF92DF-DD6A-8E7C-1816-A2AF456467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0035" y="3160000"/>
                <a:ext cx="956444" cy="53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Abschnittszoom 20">
                <a:extLst>
                  <a:ext uri="{FF2B5EF4-FFF2-40B4-BE49-F238E27FC236}">
                    <a16:creationId xmlns:a16="http://schemas.microsoft.com/office/drawing/2014/main" id="{4EF93254-02A5-39E2-1953-139E5885A7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5607059"/>
                  </p:ext>
                </p:extLst>
              </p:nvPr>
            </p:nvGraphicFramePr>
            <p:xfrm>
              <a:off x="4616549" y="5131152"/>
              <a:ext cx="988481" cy="556020"/>
            </p:xfrm>
            <a:graphic>
              <a:graphicData uri="http://schemas.microsoft.com/office/powerpoint/2016/sectionzoom">
                <psez:sectionZm>
                  <psez:sectionZmObj sectionId="{A37FFDE8-2D73-49FE-ACFC-12DF5279640D}">
                    <psez:zmPr id="{30462DF5-7A5A-4B8B-BA23-AB291447FB3A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8481" cy="55602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Abschnittszoom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EF93254-02A5-39E2-1953-139E5885A7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16549" y="5131152"/>
                <a:ext cx="988481" cy="556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Abschnittszoom 22">
                <a:extLst>
                  <a:ext uri="{FF2B5EF4-FFF2-40B4-BE49-F238E27FC236}">
                    <a16:creationId xmlns:a16="http://schemas.microsoft.com/office/drawing/2014/main" id="{5DD3FA1E-6A49-04C5-7F7B-742DDAC0E8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8284535"/>
                  </p:ext>
                </p:extLst>
              </p:nvPr>
            </p:nvGraphicFramePr>
            <p:xfrm>
              <a:off x="6617315" y="5095873"/>
              <a:ext cx="899048" cy="505714"/>
            </p:xfrm>
            <a:graphic>
              <a:graphicData uri="http://schemas.microsoft.com/office/powerpoint/2016/sectionzoom">
                <psez:sectionZm>
                  <psez:sectionZmObj sectionId="{91905FAC-996C-472B-8899-9EF9C00A9997}">
                    <psez:zmPr id="{32F38FC5-62BF-42AB-92CD-E719E6D2F50C}" transitionDur="1000" showBg="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99048" cy="505714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Abschnittszoom 2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DD3FA1E-6A49-04C5-7F7B-742DDAC0E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17315" y="5095873"/>
                <a:ext cx="899048" cy="505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Abschnittszoom 24">
                <a:extLst>
                  <a:ext uri="{FF2B5EF4-FFF2-40B4-BE49-F238E27FC236}">
                    <a16:creationId xmlns:a16="http://schemas.microsoft.com/office/drawing/2014/main" id="{32203624-1C56-962B-C7CC-43B00DB72A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3206132"/>
                  </p:ext>
                </p:extLst>
              </p:nvPr>
            </p:nvGraphicFramePr>
            <p:xfrm>
              <a:off x="7831969" y="3160000"/>
              <a:ext cx="956444" cy="538000"/>
            </p:xfrm>
            <a:graphic>
              <a:graphicData uri="http://schemas.microsoft.com/office/powerpoint/2016/sectionzoom">
                <psez:sectionZm>
                  <psez:sectionZmObj sectionId="{384F3821-162E-4023-BE9B-55102F8DB0DB}">
                    <psez:zmPr id="{B841AB45-90F4-4F7C-8CA4-100BF3676B2D}" transitionDur="1000" showBg="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56444" cy="5380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Abschnittszoom 2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32203624-1C56-962B-C7CC-43B00DB72A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31969" y="3160000"/>
                <a:ext cx="956444" cy="53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7" name="Abschnittszoom 26">
                <a:extLst>
                  <a:ext uri="{FF2B5EF4-FFF2-40B4-BE49-F238E27FC236}">
                    <a16:creationId xmlns:a16="http://schemas.microsoft.com/office/drawing/2014/main" id="{521F943A-9A3E-ED50-577F-6126A231FD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4108374"/>
                  </p:ext>
                </p:extLst>
              </p:nvPr>
            </p:nvGraphicFramePr>
            <p:xfrm>
              <a:off x="6598200" y="1185252"/>
              <a:ext cx="918163" cy="516467"/>
            </p:xfrm>
            <a:graphic>
              <a:graphicData uri="http://schemas.microsoft.com/office/powerpoint/2016/sectionzoom">
                <psez:sectionZm>
                  <psez:sectionZmObj sectionId="{C7702ED2-4B84-41A4-A7A8-4AEF65703526}">
                    <psez:zmPr id="{601F70B9-A80A-45CF-8AD6-73D56F6DF2B1}" transitionDur="1000" showBg="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18163" cy="51646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7" name="Abschnittszoom 2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521F943A-9A3E-ED50-577F-6126A231FD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98200" y="1185252"/>
                <a:ext cx="918163" cy="516467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Interaktive Schaltfläche: Zur Startseite wechseln 27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id="{19779282-5925-8315-EA30-F82B01A31231}"/>
              </a:ext>
            </a:extLst>
          </p:cNvPr>
          <p:cNvSpPr/>
          <p:nvPr/>
        </p:nvSpPr>
        <p:spPr>
          <a:xfrm>
            <a:off x="118334" y="6176963"/>
            <a:ext cx="602428" cy="602428"/>
          </a:xfrm>
          <a:prstGeom prst="actionButtonHome">
            <a:avLst/>
          </a:prstGeom>
          <a:solidFill>
            <a:schemeClr val="tx1"/>
          </a:solidFill>
          <a:effectLst>
            <a:outerShdw blurRad="101600" algn="ctr" rotWithShape="0">
              <a:schemeClr val="tx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C84194E-B547-77FD-2807-5CEE42A13EFE}"/>
              </a:ext>
            </a:extLst>
          </p:cNvPr>
          <p:cNvSpPr/>
          <p:nvPr/>
        </p:nvSpPr>
        <p:spPr>
          <a:xfrm>
            <a:off x="182594" y="2431786"/>
            <a:ext cx="549884" cy="1444625"/>
          </a:xfrm>
          <a:prstGeom prst="round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Symbol für Hamburger-Menü mit einfarbiger Füllung">
            <a:hlinkClick r:id="rId23" action="ppaction://hlinksldjump"/>
            <a:extLst>
              <a:ext uri="{FF2B5EF4-FFF2-40B4-BE49-F238E27FC236}">
                <a16:creationId xmlns:a16="http://schemas.microsoft.com/office/drawing/2014/main" id="{FC429302-7F4A-D80D-6952-BBC6F99353A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6221" y="2630669"/>
            <a:ext cx="222628" cy="222626"/>
          </a:xfrm>
          <a:prstGeom prst="rect">
            <a:avLst/>
          </a:prstGeom>
        </p:spPr>
      </p:pic>
      <p:pic>
        <p:nvPicPr>
          <p:cNvPr id="6" name="Grafik 5" descr="Liste mit einfarbiger Füllung">
            <a:hlinkClick r:id="rId26" action="ppaction://hlinksldjump"/>
            <a:extLst>
              <a:ext uri="{FF2B5EF4-FFF2-40B4-BE49-F238E27FC236}">
                <a16:creationId xmlns:a16="http://schemas.microsoft.com/office/drawing/2014/main" id="{49C0D657-99F7-73EC-7B0A-85726D2AFD0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15687" y="3052178"/>
            <a:ext cx="283698" cy="283696"/>
          </a:xfrm>
          <a:prstGeom prst="rect">
            <a:avLst/>
          </a:prstGeom>
        </p:spPr>
      </p:pic>
      <p:pic>
        <p:nvPicPr>
          <p:cNvPr id="8" name="Grafik 7">
            <a:hlinkClick r:id="rId29" action="ppaction://hlinksldjump"/>
            <a:extLst>
              <a:ext uri="{FF2B5EF4-FFF2-40B4-BE49-F238E27FC236}">
                <a16:creationId xmlns:a16="http://schemas.microsoft.com/office/drawing/2014/main" id="{D6204067-8FDA-9B9B-860B-3A3A3ABCB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607" y="3440742"/>
            <a:ext cx="389856" cy="3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3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Microsoft Office PowerPoint</Application>
  <PresentationFormat>Breitbild</PresentationFormat>
  <Paragraphs>244</Paragraphs>
  <Slides>67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6" baseType="lpstr">
      <vt:lpstr>Aptos</vt:lpstr>
      <vt:lpstr>Aptos Display</vt:lpstr>
      <vt:lpstr>Arial</vt:lpstr>
      <vt:lpstr>Darker Grotesque</vt:lpstr>
      <vt:lpstr>Darker Grotesque SemiBold</vt:lpstr>
      <vt:lpstr>Heebo Black</vt:lpstr>
      <vt:lpstr>Heebo Light</vt:lpstr>
      <vt:lpstr>Heebo Thin</vt:lpstr>
      <vt:lpstr>Office</vt:lpstr>
      <vt:lpstr>PowerPoint-Präsentation</vt:lpstr>
      <vt:lpstr>PowerPoint-Präsentation</vt:lpstr>
      <vt:lpstr>PowerPoint-Präsentation</vt:lpstr>
      <vt:lpstr>Status Quo</vt:lpstr>
      <vt:lpstr>Status Quo - Biomasse</vt:lpstr>
      <vt:lpstr>Status Quo - Schlachtzahlen</vt:lpstr>
      <vt:lpstr>Status Quo - Ursachen</vt:lpstr>
      <vt:lpstr>WARNUNG:  DIE NACHFOLGENDEN BILDER KÖNNEN AUF ZUSCHAUENDE VERSTÖREND WIRKEN</vt:lpstr>
      <vt:lpstr>PowerPoint-Präsentation</vt:lpstr>
      <vt:lpstr>Status Quo - Quellen</vt:lpstr>
      <vt:lpstr>PowerPoint-Präsentation</vt:lpstr>
      <vt:lpstr>Status Quo - Schweine</vt:lpstr>
      <vt:lpstr>PowerPoint-Präsentation</vt:lpstr>
      <vt:lpstr>Status Quo – Rinder</vt:lpstr>
      <vt:lpstr>PowerPoint-Präsentation</vt:lpstr>
      <vt:lpstr>Status Quo – Hühner</vt:lpstr>
      <vt:lpstr>PowerPoint-Präsentation</vt:lpstr>
      <vt:lpstr>Status Quo – Pelztiere</vt:lpstr>
      <vt:lpstr>PowerPoint-Präsentation</vt:lpstr>
      <vt:lpstr>Status Quo – Zirkusse</vt:lpstr>
      <vt:lpstr>PowerPoint-Präsentation</vt:lpstr>
      <vt:lpstr>Status Quo – Haustiere</vt:lpstr>
      <vt:lpstr>PowerPoint-Präsentation</vt:lpstr>
      <vt:lpstr>Ursachen - Speziesismus</vt:lpstr>
      <vt:lpstr>Ursachen - Speziesismus</vt:lpstr>
      <vt:lpstr>Ursachen - Speziesismus</vt:lpstr>
      <vt:lpstr>Ursachen - Speziesismus</vt:lpstr>
      <vt:lpstr>Ursachen - Speziesismus</vt:lpstr>
      <vt:lpstr>Ursachen - Speziesismus</vt:lpstr>
      <vt:lpstr>PowerPoint-Präsentation</vt:lpstr>
      <vt:lpstr>Ethik – Antispeziesismus</vt:lpstr>
      <vt:lpstr>Ethik – Antispeziesismus</vt:lpstr>
      <vt:lpstr>Ethik – Antispeziesismus</vt:lpstr>
      <vt:lpstr>Ethik – Antispeziesismus</vt:lpstr>
      <vt:lpstr>Ethik – Antispeziesismus</vt:lpstr>
      <vt:lpstr>Ethik – Quellen</vt:lpstr>
      <vt:lpstr>Ethik – Wert des Menschens</vt:lpstr>
      <vt:lpstr>Ethik – Wert des Haustiers</vt:lpstr>
      <vt:lpstr>Ethik – Wert des „Nutztiers“</vt:lpstr>
      <vt:lpstr>Ethik – Wert des „Nutztiers“</vt:lpstr>
      <vt:lpstr>Ethik – Wert des Lebens - Quellen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Handlung – Filme und Dokus schauen</vt:lpstr>
      <vt:lpstr>Handlung – Antispe / Tierrechtskongresse besuchen</vt:lpstr>
      <vt:lpstr>Handlung – Literatur</vt:lpstr>
      <vt:lpstr>Handlung – Privat</vt:lpstr>
      <vt:lpstr>Handlung – Kampagnen</vt:lpstr>
      <vt:lpstr>Handlung – Lebenshöfe</vt:lpstr>
      <vt:lpstr>Handlung – Gruppen und Vereine</vt:lpstr>
      <vt:lpstr>PowerPoint-Präsentation</vt:lpstr>
      <vt:lpstr>Termine – Empty Cage Day, 26.10.2024</vt:lpstr>
      <vt:lpstr>Termine – Welt Vegan Tag, 01.11.2024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LEFTED</dc:creator>
  <cp:lastModifiedBy>LEFTED</cp:lastModifiedBy>
  <cp:revision>21</cp:revision>
  <dcterms:created xsi:type="dcterms:W3CDTF">2024-10-08T14:12:34Z</dcterms:created>
  <dcterms:modified xsi:type="dcterms:W3CDTF">2024-10-10T16:28:38Z</dcterms:modified>
</cp:coreProperties>
</file>